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1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4" r:id="rId3"/>
  </p:sldMasterIdLst>
  <p:notesMasterIdLst>
    <p:notesMasterId r:id="rId19"/>
  </p:notesMasterIdLst>
  <p:sldIdLst>
    <p:sldId id="256" r:id="rId4"/>
    <p:sldId id="265" r:id="rId5"/>
    <p:sldId id="266" r:id="rId6"/>
    <p:sldId id="258" r:id="rId7"/>
    <p:sldId id="259" r:id="rId8"/>
    <p:sldId id="260" r:id="rId9"/>
    <p:sldId id="274" r:id="rId10"/>
    <p:sldId id="287" r:id="rId11"/>
    <p:sldId id="278" r:id="rId12"/>
    <p:sldId id="279" r:id="rId13"/>
    <p:sldId id="280" r:id="rId14"/>
    <p:sldId id="282" r:id="rId15"/>
    <p:sldId id="283" r:id="rId16"/>
    <p:sldId id="285"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28D"/>
    <a:srgbClr val="16D8C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410" autoAdjust="0"/>
  </p:normalViewPr>
  <p:slideViewPr>
    <p:cSldViewPr snapToGrid="0">
      <p:cViewPr varScale="1">
        <p:scale>
          <a:sx n="73" d="100"/>
          <a:sy n="73" d="100"/>
        </p:scale>
        <p:origin x="210" y="72"/>
      </p:cViewPr>
      <p:guideLst/>
    </p:cSldViewPr>
  </p:slideViewPr>
  <p:outlineViewPr>
    <p:cViewPr>
      <p:scale>
        <a:sx n="33" d="100"/>
        <a:sy n="33" d="100"/>
      </p:scale>
      <p:origin x="0" y="-1260"/>
    </p:cViewPr>
  </p:outlineViewPr>
  <p:notesTextViewPr>
    <p:cViewPr>
      <p:scale>
        <a:sx n="1" d="1"/>
        <a:sy n="1" d="1"/>
      </p:scale>
      <p:origin x="0" y="0"/>
    </p:cViewPr>
  </p:notesTextViewPr>
  <p:sorterViewPr>
    <p:cViewPr>
      <p:scale>
        <a:sx n="100" d="100"/>
        <a:sy n="100" d="100"/>
      </p:scale>
      <p:origin x="0" y="-36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9921A-A162-4E69-8360-B95B94384325}" type="datetimeFigureOut">
              <a:rPr lang="en-CA" smtClean="0"/>
              <a:t>2017-08-25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F6942-8749-4F3E-92DF-62E72CECFC8E}" type="slidenum">
              <a:rPr lang="en-CA" smtClean="0"/>
              <a:t>‹#›</a:t>
            </a:fld>
            <a:endParaRPr lang="en-CA"/>
          </a:p>
        </p:txBody>
      </p:sp>
    </p:spTree>
    <p:extLst>
      <p:ext uri="{BB962C8B-B14F-4D97-AF65-F5344CB8AC3E}">
        <p14:creationId xmlns:p14="http://schemas.microsoft.com/office/powerpoint/2010/main" val="297714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tb.ku.edu/en/table-of-contents/culture/cultural-competence/be-an-ally/ma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tb.ku.edu/en/table-of-contents/culture/cultural-competence/be-an-ally/ma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tb.ku.edu/en/table-of-contents/culture/cultural-competence/be-an-ally/mai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1</a:t>
            </a:fld>
            <a:endParaRPr lang="en-CA"/>
          </a:p>
        </p:txBody>
      </p:sp>
    </p:spTree>
    <p:extLst>
      <p:ext uri="{BB962C8B-B14F-4D97-AF65-F5344CB8AC3E}">
        <p14:creationId xmlns:p14="http://schemas.microsoft.com/office/powerpoint/2010/main" val="154684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10</a:t>
            </a:fld>
            <a:endParaRPr lang="en-CA"/>
          </a:p>
        </p:txBody>
      </p:sp>
    </p:spTree>
    <p:extLst>
      <p:ext uri="{BB962C8B-B14F-4D97-AF65-F5344CB8AC3E}">
        <p14:creationId xmlns:p14="http://schemas.microsoft.com/office/powerpoint/2010/main" val="382698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are invited to turn this into a handout</a:t>
            </a:r>
            <a:r>
              <a:rPr lang="en-CA" baseline="0" dirty="0"/>
              <a:t>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Scenario taken from: </a:t>
            </a:r>
            <a:r>
              <a:rPr lang="en-CA" u="sng" dirty="0">
                <a:hlinkClick r:id="rId3"/>
              </a:rPr>
              <a:t>http://ctb.ku.edu/en/table-of-contents/culture/cultural-competence/be-an-ally/main</a:t>
            </a:r>
            <a:endParaRPr lang="en-CA" dirty="0"/>
          </a:p>
          <a:p>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11</a:t>
            </a:fld>
            <a:endParaRPr lang="en-CA"/>
          </a:p>
        </p:txBody>
      </p:sp>
    </p:spTree>
    <p:extLst>
      <p:ext uri="{BB962C8B-B14F-4D97-AF65-F5344CB8AC3E}">
        <p14:creationId xmlns:p14="http://schemas.microsoft.com/office/powerpoint/2010/main" val="418960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are invited to turn this into a handout</a:t>
            </a:r>
            <a:r>
              <a:rPr lang="en-CA" baseline="0" dirty="0"/>
              <a:t> if needed. </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Scenario taken from: </a:t>
            </a:r>
            <a:r>
              <a:rPr lang="en-CA" u="sng" dirty="0">
                <a:hlinkClick r:id="rId3"/>
              </a:rPr>
              <a:t>http://ctb.ku.edu/en/table-of-contents/culture/cultural-competence/be-an-ally/main</a:t>
            </a:r>
            <a:endParaRPr lang="en-CA" dirty="0"/>
          </a:p>
          <a:p>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12</a:t>
            </a:fld>
            <a:endParaRPr lang="en-CA"/>
          </a:p>
        </p:txBody>
      </p:sp>
    </p:spTree>
    <p:extLst>
      <p:ext uri="{BB962C8B-B14F-4D97-AF65-F5344CB8AC3E}">
        <p14:creationId xmlns:p14="http://schemas.microsoft.com/office/powerpoint/2010/main" val="2737164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a:t>
            </a:r>
            <a:r>
              <a:rPr lang="en-CA" baseline="0" dirty="0"/>
              <a:t> are invited to turn this into a handout if needed. </a:t>
            </a:r>
          </a:p>
          <a:p>
            <a:endParaRPr lang="en-CA" baseline="0" dirty="0"/>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Scenario taken from: </a:t>
            </a:r>
            <a:r>
              <a:rPr lang="en-CA" sz="1200" u="sng" dirty="0">
                <a:hlinkClick r:id="rId3"/>
              </a:rPr>
              <a:t>http://ctb.ku.edu/en/table-of-contents/culture/cultural-competence/be-an-ally/main</a:t>
            </a:r>
            <a:endParaRPr lang="en-CA" sz="1200" dirty="0"/>
          </a:p>
          <a:p>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13</a:t>
            </a:fld>
            <a:endParaRPr lang="en-CA"/>
          </a:p>
        </p:txBody>
      </p:sp>
    </p:spTree>
    <p:extLst>
      <p:ext uri="{BB962C8B-B14F-4D97-AF65-F5344CB8AC3E}">
        <p14:creationId xmlns:p14="http://schemas.microsoft.com/office/powerpoint/2010/main" val="5345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14</a:t>
            </a:fld>
            <a:endParaRPr lang="en-CA"/>
          </a:p>
        </p:txBody>
      </p:sp>
    </p:spTree>
    <p:extLst>
      <p:ext uri="{BB962C8B-B14F-4D97-AF65-F5344CB8AC3E}">
        <p14:creationId xmlns:p14="http://schemas.microsoft.com/office/powerpoint/2010/main" val="204742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A12E-DBFB-40CF-B063-BC7CE01B24CF}" type="slidenum">
              <a:rPr lang="en-CA" smtClean="0"/>
              <a:t>15</a:t>
            </a:fld>
            <a:endParaRPr lang="en-CA"/>
          </a:p>
        </p:txBody>
      </p:sp>
    </p:spTree>
    <p:extLst>
      <p:ext uri="{BB962C8B-B14F-4D97-AF65-F5344CB8AC3E}">
        <p14:creationId xmlns:p14="http://schemas.microsoft.com/office/powerpoint/2010/main" val="304825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F6942-8749-4F3E-92DF-62E72CECFC8E}" type="slidenum">
              <a:rPr lang="en-CA" smtClean="0"/>
              <a:t>2</a:t>
            </a:fld>
            <a:endParaRPr lang="en-CA"/>
          </a:p>
        </p:txBody>
      </p:sp>
    </p:spTree>
    <p:extLst>
      <p:ext uri="{BB962C8B-B14F-4D97-AF65-F5344CB8AC3E}">
        <p14:creationId xmlns:p14="http://schemas.microsoft.com/office/powerpoint/2010/main" val="129662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3</a:t>
            </a:fld>
            <a:endParaRPr lang="en-CA"/>
          </a:p>
        </p:txBody>
      </p:sp>
    </p:spTree>
    <p:extLst>
      <p:ext uri="{BB962C8B-B14F-4D97-AF65-F5344CB8AC3E}">
        <p14:creationId xmlns:p14="http://schemas.microsoft.com/office/powerpoint/2010/main" val="26894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4</a:t>
            </a:fld>
            <a:endParaRPr lang="en-CA"/>
          </a:p>
        </p:txBody>
      </p:sp>
    </p:spTree>
    <p:extLst>
      <p:ext uri="{BB962C8B-B14F-4D97-AF65-F5344CB8AC3E}">
        <p14:creationId xmlns:p14="http://schemas.microsoft.com/office/powerpoint/2010/main" val="13639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A12E-DBFB-40CF-B063-BC7CE01B24CF}" type="slidenum">
              <a:rPr lang="en-CA" smtClean="0"/>
              <a:t>5</a:t>
            </a:fld>
            <a:endParaRPr lang="en-CA"/>
          </a:p>
        </p:txBody>
      </p:sp>
    </p:spTree>
    <p:extLst>
      <p:ext uri="{BB962C8B-B14F-4D97-AF65-F5344CB8AC3E}">
        <p14:creationId xmlns:p14="http://schemas.microsoft.com/office/powerpoint/2010/main" val="342712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A12E-DBFB-40CF-B063-BC7CE01B24CF}" type="slidenum">
              <a:rPr lang="en-CA" smtClean="0"/>
              <a:t>6</a:t>
            </a:fld>
            <a:endParaRPr lang="en-CA"/>
          </a:p>
        </p:txBody>
      </p:sp>
    </p:spTree>
    <p:extLst>
      <p:ext uri="{BB962C8B-B14F-4D97-AF65-F5344CB8AC3E}">
        <p14:creationId xmlns:p14="http://schemas.microsoft.com/office/powerpoint/2010/main" val="142842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7</a:t>
            </a:fld>
            <a:endParaRPr lang="en-CA"/>
          </a:p>
        </p:txBody>
      </p:sp>
    </p:spTree>
    <p:extLst>
      <p:ext uri="{BB962C8B-B14F-4D97-AF65-F5344CB8AC3E}">
        <p14:creationId xmlns:p14="http://schemas.microsoft.com/office/powerpoint/2010/main" val="323777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https://www.youtube.com/watch?v=_dg86g-QlM0</a:t>
            </a:r>
          </a:p>
          <a:p>
            <a:endParaRPr lang="en-US" dirty="0"/>
          </a:p>
          <a:p>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8</a:t>
            </a:fld>
            <a:endParaRPr lang="en-CA"/>
          </a:p>
        </p:txBody>
      </p:sp>
    </p:spTree>
    <p:extLst>
      <p:ext uri="{BB962C8B-B14F-4D97-AF65-F5344CB8AC3E}">
        <p14:creationId xmlns:p14="http://schemas.microsoft.com/office/powerpoint/2010/main" val="300069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0C3F6942-8749-4F3E-92DF-62E72CECFC8E}" type="slidenum">
              <a:rPr lang="en-CA" smtClean="0"/>
              <a:t>9</a:t>
            </a:fld>
            <a:endParaRPr lang="en-CA"/>
          </a:p>
        </p:txBody>
      </p:sp>
    </p:spTree>
    <p:extLst>
      <p:ext uri="{BB962C8B-B14F-4D97-AF65-F5344CB8AC3E}">
        <p14:creationId xmlns:p14="http://schemas.microsoft.com/office/powerpoint/2010/main" val="2255866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772" y="0"/>
            <a:ext cx="12192000" cy="6858000"/>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29609" y="470490"/>
            <a:ext cx="11536326" cy="59170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32" y="1488218"/>
            <a:ext cx="6564736" cy="1913220"/>
          </a:xfrm>
          <a:prstGeom prst="rect">
            <a:avLst/>
          </a:prstGeom>
        </p:spPr>
      </p:pic>
      <p:sp>
        <p:nvSpPr>
          <p:cNvPr id="2" name="TextBox 1"/>
          <p:cNvSpPr txBox="1"/>
          <p:nvPr userDrawn="1"/>
        </p:nvSpPr>
        <p:spPr>
          <a:xfrm>
            <a:off x="3210232" y="6353673"/>
            <a:ext cx="5771536" cy="461665"/>
          </a:xfrm>
          <a:prstGeom prst="rect">
            <a:avLst/>
          </a:prstGeom>
          <a:noFill/>
        </p:spPr>
        <p:txBody>
          <a:bodyPr wrap="square" rtlCol="0">
            <a:spAutoFit/>
          </a:bodyPr>
          <a:lstStyle/>
          <a:p>
            <a:pPr algn="ctr"/>
            <a:r>
              <a:rPr lang="en-CA" sz="2400" u="none" dirty="0">
                <a:solidFill>
                  <a:schemeClr val="bg1"/>
                </a:solidFill>
                <a:latin typeface="+mn-lt"/>
                <a:cs typeface="Arial" panose="020B0604020202020204" pitchFamily="34" charset="0"/>
              </a:rPr>
              <a:t>www.seedifferent.ca </a:t>
            </a:r>
          </a:p>
        </p:txBody>
      </p:sp>
      <p:sp>
        <p:nvSpPr>
          <p:cNvPr id="5" name="Text Placeholder 4"/>
          <p:cNvSpPr>
            <a:spLocks noGrp="1"/>
          </p:cNvSpPr>
          <p:nvPr>
            <p:ph type="body" sz="quarter" idx="10" hasCustomPrompt="1"/>
          </p:nvPr>
        </p:nvSpPr>
        <p:spPr>
          <a:xfrm>
            <a:off x="2142596" y="3429000"/>
            <a:ext cx="7906808" cy="645054"/>
          </a:xfrm>
        </p:spPr>
        <p:txBody>
          <a:bodyPr>
            <a:noAutofit/>
          </a:bodyPr>
          <a:lstStyle>
            <a:lvl1pPr algn="ctr">
              <a:defRPr sz="3600">
                <a:solidFill>
                  <a:schemeClr val="bg1"/>
                </a:solidFill>
                <a:latin typeface="+mj-lt"/>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a:t>Click to insert presentation subtitle</a:t>
            </a:r>
            <a:endParaRPr lang="en-CA" dirty="0"/>
          </a:p>
        </p:txBody>
      </p:sp>
    </p:spTree>
    <p:extLst>
      <p:ext uri="{BB962C8B-B14F-4D97-AF65-F5344CB8AC3E}">
        <p14:creationId xmlns:p14="http://schemas.microsoft.com/office/powerpoint/2010/main" val="428781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988362"/>
            <a:ext cx="10780776" cy="830122"/>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30688"/>
            <a:ext cx="12192000" cy="4876800"/>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Tree>
    <p:extLst>
      <p:ext uri="{BB962C8B-B14F-4D97-AF65-F5344CB8AC3E}">
        <p14:creationId xmlns:p14="http://schemas.microsoft.com/office/powerpoint/2010/main" val="33866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C008C"/>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24119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lvl1pPr>
              <a:defRPr>
                <a:solidFill>
                  <a:srgbClr val="EC008C"/>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771525" y="714376"/>
            <a:ext cx="7734300" cy="4781550"/>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095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772"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29609" y="470490"/>
            <a:ext cx="11536326" cy="591702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32" y="1488218"/>
            <a:ext cx="6564735" cy="1913220"/>
          </a:xfrm>
          <a:prstGeom prst="rect">
            <a:avLst/>
          </a:prstGeom>
        </p:spPr>
      </p:pic>
      <p:sp>
        <p:nvSpPr>
          <p:cNvPr id="2" name="TextBox 1"/>
          <p:cNvSpPr txBox="1"/>
          <p:nvPr userDrawn="1"/>
        </p:nvSpPr>
        <p:spPr>
          <a:xfrm>
            <a:off x="3210232" y="6353673"/>
            <a:ext cx="5771536" cy="461665"/>
          </a:xfrm>
          <a:prstGeom prst="rect">
            <a:avLst/>
          </a:prstGeom>
          <a:noFill/>
        </p:spPr>
        <p:txBody>
          <a:bodyPr wrap="square" rtlCol="0">
            <a:spAutoFit/>
          </a:bodyPr>
          <a:lstStyle/>
          <a:p>
            <a:pPr algn="ctr"/>
            <a:r>
              <a:rPr lang="en-CA" sz="2400" u="none" dirty="0">
                <a:solidFill>
                  <a:schemeClr val="bg1"/>
                </a:solidFill>
                <a:latin typeface="+mn-lt"/>
                <a:cs typeface="Arial" panose="020B0604020202020204" pitchFamily="34" charset="0"/>
              </a:rPr>
              <a:t>www.seedifferent.ca </a:t>
            </a:r>
          </a:p>
        </p:txBody>
      </p:sp>
      <p:sp>
        <p:nvSpPr>
          <p:cNvPr id="10" name="Text Placeholder 4"/>
          <p:cNvSpPr>
            <a:spLocks noGrp="1"/>
          </p:cNvSpPr>
          <p:nvPr>
            <p:ph type="body" sz="quarter" idx="10" hasCustomPrompt="1"/>
          </p:nvPr>
        </p:nvSpPr>
        <p:spPr>
          <a:xfrm>
            <a:off x="2142596" y="3429000"/>
            <a:ext cx="7906808" cy="645054"/>
          </a:xfrm>
        </p:spPr>
        <p:txBody>
          <a:bodyPr>
            <a:noAutofit/>
          </a:bodyPr>
          <a:lstStyle>
            <a:lvl1pPr algn="ctr">
              <a:defRPr sz="3600">
                <a:solidFill>
                  <a:schemeClr val="bg1"/>
                </a:solidFill>
                <a:latin typeface="+mj-lt"/>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a:t>Click to insert presentation subtitle</a:t>
            </a:r>
            <a:endParaRPr lang="en-CA" dirty="0"/>
          </a:p>
        </p:txBody>
      </p:sp>
    </p:spTree>
    <p:extLst>
      <p:ext uri="{BB962C8B-B14F-4D97-AF65-F5344CB8AC3E}">
        <p14:creationId xmlns:p14="http://schemas.microsoft.com/office/powerpoint/2010/main" val="398316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24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67512" y="669184"/>
            <a:ext cx="10700004" cy="3352800"/>
          </a:xfrm>
        </p:spPr>
        <p:txBody>
          <a:bodyPr anchor="b">
            <a:noAutofit/>
          </a:bodyPr>
          <a:lstStyle>
            <a:lvl1pPr algn="l">
              <a:lnSpc>
                <a:spcPct val="80000"/>
              </a:lnSpc>
              <a:defRPr sz="6600" spc="-120"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n-lt"/>
                <a:cs typeface="Arial" panose="020B06040202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
        <p:nvSpPr>
          <p:cNvPr id="8" name="Footer Placeholder 7"/>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CA" dirty="0"/>
          </a:p>
        </p:txBody>
      </p:sp>
      <p:sp>
        <p:nvSpPr>
          <p:cNvPr id="10" name="Rectangle 9"/>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979" y="6203346"/>
            <a:ext cx="2387642" cy="695852"/>
          </a:xfrm>
          <a:prstGeom prst="rect">
            <a:avLst/>
          </a:prstGeom>
        </p:spPr>
      </p:pic>
    </p:spTree>
    <p:extLst>
      <p:ext uri="{BB962C8B-B14F-4D97-AF65-F5344CB8AC3E}">
        <p14:creationId xmlns:p14="http://schemas.microsoft.com/office/powerpoint/2010/main" val="319139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76867"/>
          </a:xfrm>
        </p:spPr>
        <p:txBody>
          <a:bodyPr>
            <a:normAutofit/>
          </a:bodyPr>
          <a:lstStyle>
            <a:lvl1pPr>
              <a:defRPr sz="4400" b="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76656" y="1981200"/>
            <a:ext cx="10753725" cy="3796665"/>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714204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736930"/>
            <a:ext cx="10780776" cy="3355848"/>
          </a:xfrm>
        </p:spPr>
        <p:txBody>
          <a:bodyPr anchor="b">
            <a:normAutofit/>
          </a:bodyPr>
          <a:lstStyle>
            <a:lvl1pPr>
              <a:lnSpc>
                <a:spcPct val="80000"/>
              </a:lnSpc>
              <a:defRPr sz="6600" b="0" baseline="0">
                <a:solidFill>
                  <a:schemeClr val="accent2"/>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49692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4"/>
            <a:ext cx="10772775" cy="1201448"/>
          </a:xfrm>
        </p:spPr>
        <p:txBody>
          <a:bodyPr>
            <a:normAutofit/>
          </a:bodyPr>
          <a:lstStyle>
            <a:lvl1pPr>
              <a:defRPr sz="4400">
                <a:solidFill>
                  <a:schemeClr val="accent2"/>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676656"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11330"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
        <p:nvSpPr>
          <p:cNvPr id="7" name="Slide Number Placeholder 6"/>
          <p:cNvSpPr>
            <a:spLocks noGrp="1"/>
          </p:cNvSpPr>
          <p:nvPr>
            <p:ph type="sldNum" sz="quarter" idx="12"/>
          </p:nvPr>
        </p:nvSpPr>
        <p:spPr>
          <a:xfrm>
            <a:off x="0" y="5924916"/>
            <a:ext cx="12192000" cy="933084"/>
          </a:xfrm>
          <a:prstGeom prst="rect">
            <a:avLst/>
          </a:prstGeom>
        </p:spPr>
        <p:txBody>
          <a:bodyPr/>
          <a:lstStyle/>
          <a:p>
            <a:fld id="{7B0009BD-45A0-4524-964F-7F077B80685D}" type="slidenum">
              <a:rPr lang="en-CA" smtClean="0"/>
              <a:t>‹#›</a:t>
            </a:fld>
            <a:endParaRPr lang="en-CA"/>
          </a:p>
        </p:txBody>
      </p:sp>
    </p:spTree>
    <p:extLst>
      <p:ext uri="{BB962C8B-B14F-4D97-AF65-F5344CB8AC3E}">
        <p14:creationId xmlns:p14="http://schemas.microsoft.com/office/powerpoint/2010/main" val="4109163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396652"/>
          </a:xfrm>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6656" y="2753084"/>
            <a:ext cx="4663440" cy="3029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07608" y="2750990"/>
            <a:ext cx="4663440" cy="303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CA"/>
          </a:p>
        </p:txBody>
      </p:sp>
      <p:sp>
        <p:nvSpPr>
          <p:cNvPr id="9" name="Slide Number Placeholder 8"/>
          <p:cNvSpPr>
            <a:spLocks noGrp="1"/>
          </p:cNvSpPr>
          <p:nvPr>
            <p:ph type="sldNum" sz="quarter" idx="12"/>
          </p:nvPr>
        </p:nvSpPr>
        <p:spPr>
          <a:xfrm>
            <a:off x="0" y="5924916"/>
            <a:ext cx="12192000" cy="933084"/>
          </a:xfrm>
          <a:prstGeom prst="rect">
            <a:avLst/>
          </a:prstGeom>
        </p:spPr>
        <p:txBody>
          <a:bodyPr/>
          <a:lstStyle/>
          <a:p>
            <a:fld id="{7B0009BD-45A0-4524-964F-7F077B80685D}" type="slidenum">
              <a:rPr lang="en-CA" smtClean="0"/>
              <a:t>‹#›</a:t>
            </a:fld>
            <a:endParaRPr lang="en-CA"/>
          </a:p>
        </p:txBody>
      </p:sp>
    </p:spTree>
    <p:extLst>
      <p:ext uri="{BB962C8B-B14F-4D97-AF65-F5344CB8AC3E}">
        <p14:creationId xmlns:p14="http://schemas.microsoft.com/office/powerpoint/2010/main" val="4133875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CA"/>
          </a:p>
        </p:txBody>
      </p:sp>
      <p:sp>
        <p:nvSpPr>
          <p:cNvPr id="5" name="Slide Number Placeholder 4"/>
          <p:cNvSpPr>
            <a:spLocks noGrp="1"/>
          </p:cNvSpPr>
          <p:nvPr>
            <p:ph type="sldNum" sz="quarter" idx="12"/>
          </p:nvPr>
        </p:nvSpPr>
        <p:spPr>
          <a:xfrm>
            <a:off x="0" y="5924916"/>
            <a:ext cx="12192000" cy="933084"/>
          </a:xfrm>
          <a:prstGeom prst="rect">
            <a:avLst/>
          </a:prstGeom>
        </p:spPr>
        <p:txBody>
          <a:bodyPr/>
          <a:lstStyle/>
          <a:p>
            <a:fld id="{7B0009BD-45A0-4524-964F-7F077B80685D}" type="slidenum">
              <a:rPr lang="en-CA" smtClean="0"/>
              <a:t>‹#›</a:t>
            </a:fld>
            <a:endParaRPr lang="en-CA"/>
          </a:p>
        </p:txBody>
      </p:sp>
    </p:spTree>
    <p:extLst>
      <p:ext uri="{BB962C8B-B14F-4D97-AF65-F5344CB8AC3E}">
        <p14:creationId xmlns:p14="http://schemas.microsoft.com/office/powerpoint/2010/main" val="411877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24070"/>
          </a:xfrm>
          <a:prstGeom prst="rect">
            <a:avLst/>
          </a:prstGeom>
          <a:solidFill>
            <a:srgbClr val="E200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67512" y="669184"/>
            <a:ext cx="10700004" cy="3352800"/>
          </a:xfrm>
        </p:spPr>
        <p:txBody>
          <a:bodyPr anchor="b">
            <a:noAutofit/>
          </a:bodyPr>
          <a:lstStyle>
            <a:lvl1pPr algn="l">
              <a:lnSpc>
                <a:spcPct val="80000"/>
              </a:lnSpc>
              <a:defRPr sz="6600" spc="-120"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n-lt"/>
                <a:cs typeface="Arial" panose="020B06040202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
        <p:nvSpPr>
          <p:cNvPr id="8" name="Footer Placeholder 7"/>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CA" dirty="0"/>
          </a:p>
        </p:txBody>
      </p:sp>
      <p:sp>
        <p:nvSpPr>
          <p:cNvPr id="9" name="Slide Number Placeholder 8"/>
          <p:cNvSpPr>
            <a:spLocks noGrp="1"/>
          </p:cNvSpPr>
          <p:nvPr>
            <p:ph type="sldNum" sz="quarter" idx="12"/>
          </p:nvPr>
        </p:nvSpPr>
        <p:spPr>
          <a:xfrm>
            <a:off x="0" y="5924916"/>
            <a:ext cx="12192000" cy="933084"/>
          </a:xfrm>
          <a:prstGeom prst="rect">
            <a:avLst/>
          </a:prstGeom>
        </p:spPr>
        <p:txBody>
          <a:bodyPr/>
          <a:lstStyle>
            <a:lvl1pPr>
              <a:defRPr>
                <a:solidFill>
                  <a:srgbClr val="FFFFFF">
                    <a:alpha val="25000"/>
                  </a:srgbClr>
                </a:solidFill>
              </a:defRPr>
            </a:lvl1pPr>
          </a:lstStyle>
          <a:p>
            <a:fld id="{7B0009BD-45A0-4524-964F-7F077B80685D}" type="slidenum">
              <a:rPr lang="en-CA" smtClean="0"/>
              <a:t>‹#›</a:t>
            </a:fld>
            <a:endParaRPr lang="en-CA" dirty="0"/>
          </a:p>
        </p:txBody>
      </p:sp>
      <p:sp>
        <p:nvSpPr>
          <p:cNvPr id="12" name="Rectangle 11"/>
          <p:cNvSpPr/>
          <p:nvPr userDrawn="1"/>
        </p:nvSpPr>
        <p:spPr>
          <a:xfrm>
            <a:off x="0" y="612088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0" y="6193006"/>
            <a:ext cx="2438400" cy="695852"/>
          </a:xfrm>
          <a:prstGeom prst="rect">
            <a:avLst/>
          </a:prstGeom>
        </p:spPr>
      </p:pic>
    </p:spTree>
    <p:extLst>
      <p:ext uri="{BB962C8B-B14F-4D97-AF65-F5344CB8AC3E}">
        <p14:creationId xmlns:p14="http://schemas.microsoft.com/office/powerpoint/2010/main" val="908257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81600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129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762000" y="762000"/>
            <a:ext cx="6096000" cy="4572000"/>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bg1"/>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39653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988362"/>
            <a:ext cx="10780776" cy="830122"/>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30688"/>
            <a:ext cx="12192000" cy="4876800"/>
          </a:xfrm>
          <a:solidFill>
            <a:schemeClr val="accent2">
              <a:lumMod val="40000"/>
              <a:lumOff val="60000"/>
            </a:schemeClr>
          </a:solidFill>
        </p:spPr>
        <p:txBody>
          <a:bodyPr anchor="t"/>
          <a:lstStyle>
            <a:lvl1pPr marL="0" indent="0" algn="ctr">
              <a:spcBef>
                <a:spcPts val="800"/>
              </a:spcBef>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Tree>
    <p:extLst>
      <p:ext uri="{BB962C8B-B14F-4D97-AF65-F5344CB8AC3E}">
        <p14:creationId xmlns:p14="http://schemas.microsoft.com/office/powerpoint/2010/main" val="2309750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66609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lvl1pPr>
              <a:defRPr>
                <a:solidFill>
                  <a:schemeClr val="accent2"/>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771525" y="714376"/>
            <a:ext cx="7734300" cy="4781550"/>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374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772"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29609" y="470490"/>
            <a:ext cx="11536326" cy="5917020"/>
          </a:xfrm>
          <a:prstGeom prst="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32" y="1488218"/>
            <a:ext cx="6564735" cy="1913219"/>
          </a:xfrm>
          <a:prstGeom prst="rect">
            <a:avLst/>
          </a:prstGeom>
        </p:spPr>
      </p:pic>
      <p:sp>
        <p:nvSpPr>
          <p:cNvPr id="2" name="TextBox 1"/>
          <p:cNvSpPr txBox="1"/>
          <p:nvPr userDrawn="1"/>
        </p:nvSpPr>
        <p:spPr>
          <a:xfrm>
            <a:off x="3210232" y="6353673"/>
            <a:ext cx="5771536" cy="461665"/>
          </a:xfrm>
          <a:prstGeom prst="rect">
            <a:avLst/>
          </a:prstGeom>
          <a:noFill/>
        </p:spPr>
        <p:txBody>
          <a:bodyPr wrap="square" rtlCol="0">
            <a:spAutoFit/>
          </a:bodyPr>
          <a:lstStyle/>
          <a:p>
            <a:pPr algn="ctr"/>
            <a:r>
              <a:rPr lang="en-CA" sz="2400" u="none" dirty="0">
                <a:solidFill>
                  <a:schemeClr val="bg1"/>
                </a:solidFill>
                <a:latin typeface="+mn-lt"/>
                <a:cs typeface="Arial" panose="020B0604020202020204" pitchFamily="34" charset="0"/>
              </a:rPr>
              <a:t>www.seedifferent.ca </a:t>
            </a:r>
          </a:p>
        </p:txBody>
      </p:sp>
      <p:sp>
        <p:nvSpPr>
          <p:cNvPr id="8" name="Text Placeholder 4"/>
          <p:cNvSpPr>
            <a:spLocks noGrp="1"/>
          </p:cNvSpPr>
          <p:nvPr>
            <p:ph type="body" sz="quarter" idx="10" hasCustomPrompt="1"/>
          </p:nvPr>
        </p:nvSpPr>
        <p:spPr>
          <a:xfrm>
            <a:off x="2142596" y="3429000"/>
            <a:ext cx="7906808" cy="645054"/>
          </a:xfrm>
        </p:spPr>
        <p:txBody>
          <a:bodyPr>
            <a:noAutofit/>
          </a:bodyPr>
          <a:lstStyle>
            <a:lvl1pPr algn="ctr">
              <a:defRPr sz="3600">
                <a:solidFill>
                  <a:schemeClr val="bg1"/>
                </a:solidFill>
                <a:latin typeface="+mj-lt"/>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a:t>Click to insert presentation subtitle</a:t>
            </a:r>
            <a:endParaRPr lang="en-CA" dirty="0"/>
          </a:p>
        </p:txBody>
      </p:sp>
    </p:spTree>
    <p:extLst>
      <p:ext uri="{BB962C8B-B14F-4D97-AF65-F5344CB8AC3E}">
        <p14:creationId xmlns:p14="http://schemas.microsoft.com/office/powerpoint/2010/main" val="1071423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24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67512" y="669184"/>
            <a:ext cx="10700004" cy="3352800"/>
          </a:xfrm>
        </p:spPr>
        <p:txBody>
          <a:bodyPr anchor="b">
            <a:noAutofit/>
          </a:bodyPr>
          <a:lstStyle>
            <a:lvl1pPr algn="l">
              <a:lnSpc>
                <a:spcPct val="80000"/>
              </a:lnSpc>
              <a:defRPr sz="6600" spc="-120"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67512" y="4206876"/>
            <a:ext cx="9228201" cy="1645920"/>
          </a:xfrm>
        </p:spPr>
        <p:txBody>
          <a:bodyPr>
            <a:normAutofit/>
          </a:bodyPr>
          <a:lstStyle>
            <a:lvl1pPr marL="0" indent="0" algn="l">
              <a:buNone/>
              <a:defRPr sz="3200">
                <a:solidFill>
                  <a:schemeClr val="bg1"/>
                </a:solidFill>
                <a:latin typeface="+mn-lt"/>
                <a:cs typeface="Arial" panose="020B06040202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
        <p:nvSpPr>
          <p:cNvPr id="8" name="Footer Placeholder 7"/>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CA" dirty="0"/>
          </a:p>
        </p:txBody>
      </p:sp>
      <p:sp>
        <p:nvSpPr>
          <p:cNvPr id="10" name="Rectangle 9"/>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979" y="6203346"/>
            <a:ext cx="2387642" cy="695851"/>
          </a:xfrm>
          <a:prstGeom prst="rect">
            <a:avLst/>
          </a:prstGeom>
        </p:spPr>
      </p:pic>
    </p:spTree>
    <p:extLst>
      <p:ext uri="{BB962C8B-B14F-4D97-AF65-F5344CB8AC3E}">
        <p14:creationId xmlns:p14="http://schemas.microsoft.com/office/powerpoint/2010/main" val="3624668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76867"/>
          </a:xfrm>
        </p:spPr>
        <p:txBody>
          <a:bodyPr>
            <a:normAutofit/>
          </a:bodyPr>
          <a:lstStyle>
            <a:lvl1pPr>
              <a:defRPr sz="4400" b="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76656" y="1981200"/>
            <a:ext cx="10753725" cy="3796665"/>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941600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736930"/>
            <a:ext cx="10780776" cy="3355848"/>
          </a:xfrm>
        </p:spPr>
        <p:txBody>
          <a:bodyPr anchor="b">
            <a:normAutofit/>
          </a:bodyPr>
          <a:lstStyle>
            <a:lvl1pPr>
              <a:lnSpc>
                <a:spcPct val="80000"/>
              </a:lnSpc>
              <a:defRPr sz="6600" b="0" baseline="0">
                <a:solidFill>
                  <a:schemeClr val="accent3"/>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713522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4"/>
            <a:ext cx="10772775" cy="1201448"/>
          </a:xfrm>
        </p:spPr>
        <p:txBody>
          <a:bodyPr>
            <a:normAutofit/>
          </a:bodyPr>
          <a:lstStyle>
            <a:lvl1pPr>
              <a:defRPr sz="4400">
                <a:solidFill>
                  <a:schemeClr val="accent3"/>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676656"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11330"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29968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76867"/>
          </a:xfrm>
        </p:spPr>
        <p:txBody>
          <a:bodyPr>
            <a:normAutofit/>
          </a:bodyPr>
          <a:lstStyle>
            <a:lvl1pPr>
              <a:defRPr sz="4400" b="0">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76656" y="1981200"/>
            <a:ext cx="10753725" cy="3796665"/>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853985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396652"/>
          </a:xfrm>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6656" y="2753084"/>
            <a:ext cx="4663440" cy="3029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07608" y="2750990"/>
            <a:ext cx="4663440" cy="303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885631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616746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602073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129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762000" y="762000"/>
            <a:ext cx="6096000" cy="4572000"/>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bg1"/>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57169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988362"/>
            <a:ext cx="10780776" cy="830122"/>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30688"/>
            <a:ext cx="12192000" cy="4876800"/>
          </a:xfrm>
          <a:solidFill>
            <a:schemeClr val="accent3">
              <a:lumMod val="40000"/>
              <a:lumOff val="60000"/>
            </a:schemeClr>
          </a:solidFill>
        </p:spPr>
        <p:txBody>
          <a:bodyPr anchor="t"/>
          <a:lstStyle>
            <a:lvl1pPr marL="0" indent="0" algn="ctr">
              <a:spcBef>
                <a:spcPts val="800"/>
              </a:spcBef>
              <a:buNone/>
              <a:defRPr sz="32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1E6CB321-D85D-468D-A714-18BF96E045BE}" type="datetimeFigureOut">
              <a:rPr lang="en-CA" smtClean="0"/>
              <a:t>2017-08-25</a:t>
            </a:fld>
            <a:endParaRPr lang="en-CA"/>
          </a:p>
        </p:txBody>
      </p:sp>
    </p:spTree>
    <p:extLst>
      <p:ext uri="{BB962C8B-B14F-4D97-AF65-F5344CB8AC3E}">
        <p14:creationId xmlns:p14="http://schemas.microsoft.com/office/powerpoint/2010/main" val="3378193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386978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43950" y="695325"/>
            <a:ext cx="2628900" cy="4800600"/>
          </a:xfrm>
        </p:spPr>
        <p:txBody>
          <a:bodyPr vert="eaVert"/>
          <a:lstStyle>
            <a:lvl1pPr>
              <a:defRPr>
                <a:solidFill>
                  <a:schemeClr val="accent3"/>
                </a:solidFill>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771525" y="714376"/>
            <a:ext cx="7734300" cy="4781550"/>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96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736930"/>
            <a:ext cx="10780776" cy="3355848"/>
          </a:xfrm>
        </p:spPr>
        <p:txBody>
          <a:bodyPr anchor="b">
            <a:normAutofit/>
          </a:bodyPr>
          <a:lstStyle>
            <a:lvl1pPr>
              <a:lnSpc>
                <a:spcPct val="80000"/>
              </a:lnSpc>
              <a:defRPr sz="6600" b="0" baseline="0">
                <a:solidFill>
                  <a:srgbClr val="EC008C"/>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67483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4"/>
            <a:ext cx="10772775" cy="1201448"/>
          </a:xfrm>
        </p:spPr>
        <p:txBody>
          <a:bodyPr>
            <a:normAutofit/>
          </a:bodyPr>
          <a:lstStyle>
            <a:lvl1pPr>
              <a:defRPr sz="4400">
                <a:solidFill>
                  <a:srgbClr val="EC008C"/>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676656"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11330" y="1998134"/>
            <a:ext cx="4663440" cy="3767328"/>
          </a:xfrm>
        </p:spPr>
        <p:txBody>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2118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3966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029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03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55793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126935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411282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129867"/>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hasCustomPrompt="1"/>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762000" y="762000"/>
            <a:ext cx="6096000" cy="4572000"/>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bg1"/>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CA"/>
          </a:p>
        </p:txBody>
      </p:sp>
    </p:spTree>
    <p:extLst>
      <p:ext uri="{BB962C8B-B14F-4D97-AF65-F5344CB8AC3E}">
        <p14:creationId xmlns:p14="http://schemas.microsoft.com/office/powerpoint/2010/main" val="264183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2112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53600" y="6203346"/>
            <a:ext cx="2438400" cy="695852"/>
          </a:xfrm>
          <a:prstGeom prst="rect">
            <a:avLst/>
          </a:prstGeom>
        </p:spPr>
      </p:pic>
      <p:sp>
        <p:nvSpPr>
          <p:cNvPr id="6" name="Footer Placeholder 5"/>
          <p:cNvSpPr>
            <a:spLocks noGrp="1"/>
          </p:cNvSpPr>
          <p:nvPr>
            <p:ph type="ftr" sz="quarter" idx="3"/>
          </p:nvPr>
        </p:nvSpPr>
        <p:spPr>
          <a:xfrm>
            <a:off x="1532467"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p>
        </p:txBody>
      </p:sp>
      <p:sp>
        <p:nvSpPr>
          <p:cNvPr id="7" name="Slide Number Placeholder 6"/>
          <p:cNvSpPr>
            <a:spLocks noGrp="1"/>
          </p:cNvSpPr>
          <p:nvPr>
            <p:ph type="sldNum" sz="quarter" idx="4"/>
          </p:nvPr>
        </p:nvSpPr>
        <p:spPr>
          <a:xfrm>
            <a:off x="676656" y="6362700"/>
            <a:ext cx="576411" cy="358775"/>
          </a:xfrm>
          <a:prstGeom prst="rect">
            <a:avLst/>
          </a:prstGeom>
        </p:spPr>
        <p:txBody>
          <a:bodyPr vert="horz" lIns="91440" tIns="45720" rIns="91440" bIns="45720" rtlCol="0" anchor="ctr"/>
          <a:lstStyle>
            <a:lvl1pPr algn="r">
              <a:defRPr sz="1200">
                <a:solidFill>
                  <a:schemeClr val="bg1"/>
                </a:solidFill>
              </a:defRPr>
            </a:lvl1pPr>
          </a:lstStyle>
          <a:p>
            <a:fld id="{935EC9BF-685F-4B6C-B779-900C2E33FD04}" type="slidenum">
              <a:rPr lang="en-CA" smtClean="0"/>
              <a:pPr/>
              <a:t>‹#›</a:t>
            </a:fld>
            <a:endParaRPr lang="en-CA" dirty="0"/>
          </a:p>
        </p:txBody>
      </p:sp>
    </p:spTree>
    <p:extLst>
      <p:ext uri="{BB962C8B-B14F-4D97-AF65-F5344CB8AC3E}">
        <p14:creationId xmlns:p14="http://schemas.microsoft.com/office/powerpoint/2010/main" val="2794314048"/>
      </p:ext>
    </p:extLst>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85000"/>
        </a:lnSpc>
        <a:spcBef>
          <a:spcPct val="0"/>
        </a:spcBef>
        <a:buNone/>
        <a:defRPr sz="4400" kern="1200" spc="-120" baseline="0">
          <a:solidFill>
            <a:srgbClr val="EC008C"/>
          </a:solidFill>
          <a:latin typeface="+mj-lt"/>
          <a:ea typeface="+mj-ea"/>
          <a:cs typeface="Arial" panose="020B0604020202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211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78979" y="6203346"/>
            <a:ext cx="2387642" cy="695852"/>
          </a:xfrm>
          <a:prstGeom prst="rect">
            <a:avLst/>
          </a:prstGeom>
        </p:spPr>
      </p:pic>
      <p:sp>
        <p:nvSpPr>
          <p:cNvPr id="6" name="Footer Placeholder 5"/>
          <p:cNvSpPr>
            <a:spLocks noGrp="1"/>
          </p:cNvSpPr>
          <p:nvPr>
            <p:ph type="ftr" sz="quarter" idx="3"/>
          </p:nvPr>
        </p:nvSpPr>
        <p:spPr>
          <a:xfrm>
            <a:off x="1532467"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p>
        </p:txBody>
      </p:sp>
      <p:sp>
        <p:nvSpPr>
          <p:cNvPr id="7" name="Slide Number Placeholder 6"/>
          <p:cNvSpPr>
            <a:spLocks noGrp="1"/>
          </p:cNvSpPr>
          <p:nvPr>
            <p:ph type="sldNum" sz="quarter" idx="4"/>
          </p:nvPr>
        </p:nvSpPr>
        <p:spPr>
          <a:xfrm>
            <a:off x="676656" y="6362700"/>
            <a:ext cx="576411" cy="358775"/>
          </a:xfrm>
          <a:prstGeom prst="rect">
            <a:avLst/>
          </a:prstGeom>
        </p:spPr>
        <p:txBody>
          <a:bodyPr vert="horz" lIns="91440" tIns="45720" rIns="91440" bIns="45720" rtlCol="0" anchor="ctr"/>
          <a:lstStyle>
            <a:lvl1pPr algn="r">
              <a:defRPr sz="1200">
                <a:solidFill>
                  <a:schemeClr val="bg1"/>
                </a:solidFill>
              </a:defRPr>
            </a:lvl1pPr>
          </a:lstStyle>
          <a:p>
            <a:fld id="{935EC9BF-685F-4B6C-B779-900C2E33FD04}" type="slidenum">
              <a:rPr lang="en-CA" smtClean="0"/>
              <a:pPr/>
              <a:t>‹#›</a:t>
            </a:fld>
            <a:endParaRPr lang="en-CA" dirty="0"/>
          </a:p>
        </p:txBody>
      </p:sp>
    </p:spTree>
    <p:extLst>
      <p:ext uri="{BB962C8B-B14F-4D97-AF65-F5344CB8AC3E}">
        <p14:creationId xmlns:p14="http://schemas.microsoft.com/office/powerpoint/2010/main" val="32822843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85000"/>
        </a:lnSpc>
        <a:spcBef>
          <a:spcPct val="0"/>
        </a:spcBef>
        <a:buNone/>
        <a:defRPr sz="4400" kern="1200" spc="-120" baseline="0">
          <a:solidFill>
            <a:schemeClr val="accent2"/>
          </a:solidFill>
          <a:latin typeface="+mj-lt"/>
          <a:ea typeface="+mj-ea"/>
          <a:cs typeface="Arial" panose="020B0604020202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211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104805"/>
            <a:ext cx="12192000" cy="753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78979" y="6203346"/>
            <a:ext cx="2387642" cy="695851"/>
          </a:xfrm>
          <a:prstGeom prst="rect">
            <a:avLst/>
          </a:prstGeom>
        </p:spPr>
      </p:pic>
      <p:sp>
        <p:nvSpPr>
          <p:cNvPr id="6" name="Footer Placeholder 5"/>
          <p:cNvSpPr>
            <a:spLocks noGrp="1"/>
          </p:cNvSpPr>
          <p:nvPr>
            <p:ph type="ftr" sz="quarter" idx="3"/>
          </p:nvPr>
        </p:nvSpPr>
        <p:spPr>
          <a:xfrm>
            <a:off x="1532467"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p>
        </p:txBody>
      </p:sp>
      <p:sp>
        <p:nvSpPr>
          <p:cNvPr id="7" name="Slide Number Placeholder 6"/>
          <p:cNvSpPr>
            <a:spLocks noGrp="1"/>
          </p:cNvSpPr>
          <p:nvPr>
            <p:ph type="sldNum" sz="quarter" idx="4"/>
          </p:nvPr>
        </p:nvSpPr>
        <p:spPr>
          <a:xfrm>
            <a:off x="676656" y="6371883"/>
            <a:ext cx="576411" cy="358775"/>
          </a:xfrm>
          <a:prstGeom prst="rect">
            <a:avLst/>
          </a:prstGeom>
        </p:spPr>
        <p:txBody>
          <a:bodyPr vert="horz" lIns="91440" tIns="45720" rIns="91440" bIns="45720" rtlCol="0" anchor="ctr"/>
          <a:lstStyle>
            <a:lvl1pPr algn="r">
              <a:defRPr sz="1200">
                <a:solidFill>
                  <a:schemeClr val="bg1"/>
                </a:solidFill>
              </a:defRPr>
            </a:lvl1pPr>
          </a:lstStyle>
          <a:p>
            <a:fld id="{935EC9BF-685F-4B6C-B779-900C2E33FD04}" type="slidenum">
              <a:rPr lang="en-CA" smtClean="0"/>
              <a:pPr/>
              <a:t>‹#›</a:t>
            </a:fld>
            <a:endParaRPr lang="en-CA" dirty="0"/>
          </a:p>
        </p:txBody>
      </p:sp>
    </p:spTree>
    <p:extLst>
      <p:ext uri="{BB962C8B-B14F-4D97-AF65-F5344CB8AC3E}">
        <p14:creationId xmlns:p14="http://schemas.microsoft.com/office/powerpoint/2010/main" val="27104692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85000"/>
        </a:lnSpc>
        <a:spcBef>
          <a:spcPct val="0"/>
        </a:spcBef>
        <a:buNone/>
        <a:defRPr sz="4400" kern="1200" spc="-120" baseline="0">
          <a:solidFill>
            <a:schemeClr val="accent3"/>
          </a:solidFill>
          <a:latin typeface="+mj-lt"/>
          <a:ea typeface="+mj-ea"/>
          <a:cs typeface="Arial" panose="020B0604020202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Arial" panose="020B0604020202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Arial" panose="020B0604020202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buildingpeace.org/act-build-peace/learn/conflict-styl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979pMNF7ny8"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3800" y="3479800"/>
            <a:ext cx="9579504" cy="645054"/>
          </a:xfrm>
        </p:spPr>
        <p:txBody>
          <a:bodyPr/>
          <a:lstStyle/>
          <a:p>
            <a:r>
              <a:rPr lang="en-US" dirty="0"/>
              <a:t>Workshop 4: Navigating the Conflict Zone and Becoming an Ally </a:t>
            </a:r>
            <a:endParaRPr lang="en-CA" dirty="0"/>
          </a:p>
        </p:txBody>
      </p:sp>
    </p:spTree>
    <p:extLst>
      <p:ext uri="{BB962C8B-B14F-4D97-AF65-F5344CB8AC3E}">
        <p14:creationId xmlns:p14="http://schemas.microsoft.com/office/powerpoint/2010/main" val="112197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7224" y="499533"/>
            <a:ext cx="10772775" cy="1176867"/>
          </a:xfrm>
        </p:spPr>
        <p:txBody>
          <a:bodyPr>
            <a:normAutofit/>
          </a:bodyPr>
          <a:lstStyle/>
          <a:p>
            <a:r>
              <a:rPr lang="en-US" dirty="0"/>
              <a:t>Part 2: Spotting an Ally</a:t>
            </a:r>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371" y="1676400"/>
            <a:ext cx="6126480" cy="4184722"/>
          </a:xfrm>
          <a:prstGeom prst="rect">
            <a:avLst/>
          </a:prstGeom>
        </p:spPr>
      </p:pic>
    </p:spTree>
    <p:extLst>
      <p:ext uri="{BB962C8B-B14F-4D97-AF65-F5344CB8AC3E}">
        <p14:creationId xmlns:p14="http://schemas.microsoft.com/office/powerpoint/2010/main" val="322525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Spotting an ally: Scenario 1</a:t>
            </a:r>
            <a:endParaRPr lang="en-CA" dirty="0"/>
          </a:p>
        </p:txBody>
      </p:sp>
      <p:sp>
        <p:nvSpPr>
          <p:cNvPr id="3" name="Content Placeholder 2"/>
          <p:cNvSpPr>
            <a:spLocks noGrp="1"/>
          </p:cNvSpPr>
          <p:nvPr>
            <p:ph idx="1"/>
          </p:nvPr>
        </p:nvSpPr>
        <p:spPr>
          <a:xfrm>
            <a:off x="657224" y="1802296"/>
            <a:ext cx="10773157" cy="3975569"/>
          </a:xfrm>
        </p:spPr>
        <p:txBody>
          <a:bodyPr>
            <a:normAutofit/>
          </a:bodyPr>
          <a:lstStyle/>
          <a:p>
            <a:pPr>
              <a:lnSpc>
                <a:spcPct val="120000"/>
              </a:lnSpc>
            </a:pPr>
            <a:r>
              <a:rPr lang="en-CA" dirty="0"/>
              <a:t>Jack, a college educated man, works at a community centre in a low-income neighbourhood. He trains neighborhood people to lead community meetings, rather than leading the meetings himself. </a:t>
            </a:r>
          </a:p>
          <a:p>
            <a:pPr lvl="0">
              <a:buFont typeface="Arial" panose="020B0604020202020204" pitchFamily="34" charset="0"/>
              <a:buChar char="•"/>
            </a:pPr>
            <a:endParaRPr lang="en-CA" dirty="0"/>
          </a:p>
          <a:p>
            <a:pPr lvl="0">
              <a:buFont typeface="Arial" panose="020B0604020202020204" pitchFamily="34" charset="0"/>
              <a:buChar char="•"/>
            </a:pPr>
            <a:r>
              <a:rPr lang="en-CA" dirty="0"/>
              <a:t>Is Jack an ally?  </a:t>
            </a:r>
            <a:r>
              <a:rPr lang="en-CA" i="1" dirty="0"/>
              <a:t>(yes or no?) </a:t>
            </a:r>
          </a:p>
          <a:p>
            <a:pPr>
              <a:buFont typeface="Arial" panose="020B0604020202020204" pitchFamily="34" charset="0"/>
              <a:buChar char="•"/>
            </a:pPr>
            <a:r>
              <a:rPr lang="en-CA" dirty="0"/>
              <a:t>If so, to whom? </a:t>
            </a:r>
            <a:r>
              <a:rPr lang="en-CA" i="1" dirty="0"/>
              <a:t>(which equity-seeking group?)</a:t>
            </a:r>
            <a:endParaRPr lang="en-CA" dirty="0"/>
          </a:p>
          <a:p>
            <a:pPr lvl="0">
              <a:buFont typeface="Arial" panose="020B0604020202020204" pitchFamily="34" charset="0"/>
              <a:buChar char="•"/>
            </a:pPr>
            <a:r>
              <a:rPr lang="en-CA" dirty="0"/>
              <a:t>If not, why not?</a:t>
            </a:r>
          </a:p>
          <a:p>
            <a:pPr>
              <a:buFont typeface="Arial" panose="020B0604020202020204" pitchFamily="34" charset="0"/>
              <a:buChar char="•"/>
            </a:pPr>
            <a:r>
              <a:rPr lang="en-CA" dirty="0"/>
              <a:t>Which strategy is he using or could he use? </a:t>
            </a:r>
            <a:r>
              <a:rPr lang="en-CA" i="1" dirty="0"/>
              <a:t>(Refer to handout) </a:t>
            </a:r>
            <a:endParaRPr lang="en-CA" dirty="0"/>
          </a:p>
          <a:p>
            <a:pPr marL="0" lvl="0" indent="0">
              <a:buNone/>
            </a:pPr>
            <a:endParaRPr lang="en-CA" dirty="0"/>
          </a:p>
          <a:p>
            <a:endParaRPr lang="en-CA" dirty="0"/>
          </a:p>
        </p:txBody>
      </p:sp>
    </p:spTree>
    <p:extLst>
      <p:ext uri="{BB962C8B-B14F-4D97-AF65-F5344CB8AC3E}">
        <p14:creationId xmlns:p14="http://schemas.microsoft.com/office/powerpoint/2010/main" val="235687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Spotting an ally: Scenario 2</a:t>
            </a:r>
            <a:endParaRPr lang="en-CA" dirty="0"/>
          </a:p>
        </p:txBody>
      </p:sp>
      <p:sp>
        <p:nvSpPr>
          <p:cNvPr id="3" name="Content Placeholder 2"/>
          <p:cNvSpPr>
            <a:spLocks noGrp="1"/>
          </p:cNvSpPr>
          <p:nvPr>
            <p:ph idx="1"/>
          </p:nvPr>
        </p:nvSpPr>
        <p:spPr>
          <a:xfrm>
            <a:off x="657224" y="1563758"/>
            <a:ext cx="10773157" cy="4214108"/>
          </a:xfrm>
        </p:spPr>
        <p:txBody>
          <a:bodyPr>
            <a:normAutofit lnSpcReduction="10000"/>
          </a:bodyPr>
          <a:lstStyle/>
          <a:p>
            <a:pPr>
              <a:lnSpc>
                <a:spcPct val="110000"/>
              </a:lnSpc>
            </a:pPr>
            <a:r>
              <a:rPr lang="en-CA" dirty="0"/>
              <a:t>Janine’s friend, Kyle, frequently says ‘That’s so gay’ to express his dislike for something. Janine knows this language is offensive but she doesn’t stop him from saying it because she knows he only feels comfortable using this expression with her. Janine is confident that he doesn’t use this expression with people he knows are gay so she doesn’t bother confronting him about the use of the expression. </a:t>
            </a:r>
          </a:p>
          <a:p>
            <a:pPr>
              <a:buFont typeface="Arial" panose="020B0604020202020204" pitchFamily="34" charset="0"/>
              <a:buChar char="•"/>
            </a:pPr>
            <a:r>
              <a:rPr lang="en-CA" dirty="0"/>
              <a:t>Is Janine being an ally? </a:t>
            </a:r>
            <a:r>
              <a:rPr lang="en-CA" i="1" dirty="0"/>
              <a:t>(yes or no?) </a:t>
            </a:r>
            <a:endParaRPr lang="en-CA" dirty="0"/>
          </a:p>
          <a:p>
            <a:pPr>
              <a:buFont typeface="Arial" panose="020B0604020202020204" pitchFamily="34" charset="0"/>
              <a:buChar char="•"/>
            </a:pPr>
            <a:r>
              <a:rPr lang="en-CA" dirty="0"/>
              <a:t>If so, to whom? </a:t>
            </a:r>
            <a:r>
              <a:rPr lang="en-CA" i="1" dirty="0"/>
              <a:t>(which equity-seeking group?)</a:t>
            </a:r>
            <a:endParaRPr lang="en-CA" dirty="0"/>
          </a:p>
          <a:p>
            <a:pPr lvl="0">
              <a:buFont typeface="Arial" panose="020B0604020202020204" pitchFamily="34" charset="0"/>
              <a:buChar char="•"/>
            </a:pPr>
            <a:r>
              <a:rPr lang="en-CA" dirty="0"/>
              <a:t>If not, why not?</a:t>
            </a:r>
          </a:p>
          <a:p>
            <a:pPr>
              <a:buFont typeface="Arial" panose="020B0604020202020204" pitchFamily="34" charset="0"/>
              <a:buChar char="•"/>
            </a:pPr>
            <a:r>
              <a:rPr lang="en-CA" dirty="0"/>
              <a:t>Which strategy is she using or could she use? </a:t>
            </a:r>
            <a:r>
              <a:rPr lang="en-CA" i="1" dirty="0"/>
              <a:t>(Refer to handout) </a:t>
            </a:r>
            <a:endParaRPr lang="en-CA" dirty="0"/>
          </a:p>
          <a:p>
            <a:endParaRPr lang="en-CA" dirty="0"/>
          </a:p>
        </p:txBody>
      </p:sp>
    </p:spTree>
    <p:extLst>
      <p:ext uri="{BB962C8B-B14F-4D97-AF65-F5344CB8AC3E}">
        <p14:creationId xmlns:p14="http://schemas.microsoft.com/office/powerpoint/2010/main" val="81971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Spotting an ally: Scenario 3 </a:t>
            </a:r>
            <a:endParaRPr lang="en-CA" dirty="0"/>
          </a:p>
        </p:txBody>
      </p:sp>
      <p:sp>
        <p:nvSpPr>
          <p:cNvPr id="3" name="Content Placeholder 2"/>
          <p:cNvSpPr>
            <a:spLocks noGrp="1"/>
          </p:cNvSpPr>
          <p:nvPr>
            <p:ph idx="1"/>
          </p:nvPr>
        </p:nvSpPr>
        <p:spPr>
          <a:xfrm>
            <a:off x="503584" y="1563758"/>
            <a:ext cx="10926798" cy="4412972"/>
          </a:xfrm>
        </p:spPr>
        <p:txBody>
          <a:bodyPr>
            <a:normAutofit fontScale="85000" lnSpcReduction="20000"/>
          </a:bodyPr>
          <a:lstStyle/>
          <a:p>
            <a:pPr>
              <a:lnSpc>
                <a:spcPct val="120000"/>
              </a:lnSpc>
            </a:pPr>
            <a:r>
              <a:rPr lang="en-CA" dirty="0"/>
              <a:t>Mark complains that university/college admissions are tougher now than they were during his parents’ time. He says that immigrants are making higher education more competitive by ‘taking all the spots’. He concludes that immigrants are making it harder for people who have lived here for generations to go to post-secondary unless they have the top grades.</a:t>
            </a:r>
          </a:p>
          <a:p>
            <a:pPr>
              <a:lnSpc>
                <a:spcPct val="120000"/>
              </a:lnSpc>
            </a:pPr>
            <a:r>
              <a:rPr lang="en-CA" dirty="0"/>
              <a:t>Maria tells Mark to stop complaining and just accept this new reality: life is more competitive now with immigrants but this is not the fault of immigrants. She claims it is the government’s fault for accepting so many even though there are no jobs for them. But, she says, you can’t blame immigrants for wanting to go into higher education. </a:t>
            </a:r>
          </a:p>
          <a:p>
            <a:pPr>
              <a:lnSpc>
                <a:spcPct val="120000"/>
              </a:lnSpc>
              <a:buFont typeface="Arial" panose="020B0604020202020204" pitchFamily="34" charset="0"/>
              <a:buChar char="•"/>
            </a:pPr>
            <a:r>
              <a:rPr lang="en-CA" sz="1900" dirty="0"/>
              <a:t>Is Maria being an ally? </a:t>
            </a:r>
            <a:r>
              <a:rPr lang="en-CA" sz="1900" i="1" dirty="0"/>
              <a:t>(yes or no?) </a:t>
            </a:r>
            <a:endParaRPr lang="en-CA" sz="1900" dirty="0"/>
          </a:p>
          <a:p>
            <a:pPr>
              <a:lnSpc>
                <a:spcPct val="120000"/>
              </a:lnSpc>
              <a:buFont typeface="Arial" panose="020B0604020202020204" pitchFamily="34" charset="0"/>
              <a:buChar char="•"/>
            </a:pPr>
            <a:r>
              <a:rPr lang="en-CA" sz="1900" dirty="0"/>
              <a:t>If so, to whom? </a:t>
            </a:r>
            <a:r>
              <a:rPr lang="en-CA" sz="1900" i="1" dirty="0"/>
              <a:t>(which equity-seeking group?)</a:t>
            </a:r>
            <a:endParaRPr lang="en-CA" sz="1900" dirty="0"/>
          </a:p>
          <a:p>
            <a:pPr lvl="0">
              <a:lnSpc>
                <a:spcPct val="120000"/>
              </a:lnSpc>
              <a:buFont typeface="Arial" panose="020B0604020202020204" pitchFamily="34" charset="0"/>
              <a:buChar char="•"/>
            </a:pPr>
            <a:r>
              <a:rPr lang="en-CA" sz="1900" dirty="0"/>
              <a:t>If not, why not?</a:t>
            </a:r>
          </a:p>
          <a:p>
            <a:pPr>
              <a:lnSpc>
                <a:spcPct val="120000"/>
              </a:lnSpc>
              <a:buFont typeface="Arial" panose="020B0604020202020204" pitchFamily="34" charset="0"/>
              <a:buChar char="•"/>
            </a:pPr>
            <a:r>
              <a:rPr lang="en-CA" sz="1900" dirty="0"/>
              <a:t>Which strategy is she using or could she use? </a:t>
            </a:r>
            <a:r>
              <a:rPr lang="en-CA" sz="1900" i="1" dirty="0"/>
              <a:t>(Refer to handout) </a:t>
            </a:r>
            <a:endParaRPr lang="en-CA" sz="1900" dirty="0"/>
          </a:p>
          <a:p>
            <a:endParaRPr lang="en-CA" dirty="0"/>
          </a:p>
        </p:txBody>
      </p:sp>
    </p:spTree>
    <p:extLst>
      <p:ext uri="{BB962C8B-B14F-4D97-AF65-F5344CB8AC3E}">
        <p14:creationId xmlns:p14="http://schemas.microsoft.com/office/powerpoint/2010/main" val="2351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173" y="460147"/>
            <a:ext cx="7922827" cy="1176867"/>
          </a:xfrm>
        </p:spPr>
        <p:txBody>
          <a:bodyPr>
            <a:normAutofit fontScale="90000"/>
          </a:bodyPr>
          <a:lstStyle/>
          <a:p>
            <a:r>
              <a:rPr lang="en-US" dirty="0"/>
              <a:t>Extending allyship to our school</a:t>
            </a:r>
            <a:endParaRPr lang="en-CA" dirty="0"/>
          </a:p>
        </p:txBody>
      </p:sp>
      <p:sp>
        <p:nvSpPr>
          <p:cNvPr id="3" name="Content Placeholder 2"/>
          <p:cNvSpPr>
            <a:spLocks noGrp="1"/>
          </p:cNvSpPr>
          <p:nvPr>
            <p:ph idx="1"/>
          </p:nvPr>
        </p:nvSpPr>
        <p:spPr>
          <a:xfrm>
            <a:off x="713173" y="2832101"/>
            <a:ext cx="6576627" cy="1358900"/>
          </a:xfrm>
        </p:spPr>
        <p:txBody>
          <a:bodyPr>
            <a:normAutofit/>
          </a:bodyPr>
          <a:lstStyle/>
          <a:p>
            <a:pPr>
              <a:buFont typeface="Arial" panose="020B0604020202020204" pitchFamily="34" charset="0"/>
              <a:buChar char="•"/>
            </a:pPr>
            <a:r>
              <a:rPr lang="en-US" sz="3600" dirty="0">
                <a:solidFill>
                  <a:schemeClr val="tx1"/>
                </a:solidFill>
              </a:rPr>
              <a:t>Which groups are not heard?</a:t>
            </a:r>
          </a:p>
          <a:p>
            <a:pPr>
              <a:buFont typeface="Arial" panose="020B0604020202020204" pitchFamily="34" charset="0"/>
              <a:buChar char="•"/>
            </a:pPr>
            <a:r>
              <a:rPr lang="en-US" sz="3600" dirty="0">
                <a:solidFill>
                  <a:schemeClr val="tx1"/>
                </a:solidFill>
              </a:rPr>
              <a:t>Who needs support? </a:t>
            </a:r>
            <a:endParaRPr lang="en-CA"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00" y="2273300"/>
            <a:ext cx="4343743" cy="2895828"/>
          </a:xfrm>
          <a:prstGeom prst="rect">
            <a:avLst/>
          </a:prstGeom>
        </p:spPr>
      </p:pic>
    </p:spTree>
    <p:extLst>
      <p:ext uri="{BB962C8B-B14F-4D97-AF65-F5344CB8AC3E}">
        <p14:creationId xmlns:p14="http://schemas.microsoft.com/office/powerpoint/2010/main" val="86068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3428" y="219463"/>
            <a:ext cx="7894918" cy="119751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kern="1200" spc="-120" baseline="0">
                <a:solidFill>
                  <a:srgbClr val="FFFFFF"/>
                </a:solidFill>
                <a:latin typeface="+mj-lt"/>
                <a:ea typeface="+mj-ea"/>
                <a:cs typeface="+mj-cs"/>
              </a:defRPr>
            </a:lvl1pPr>
          </a:lstStyle>
          <a:p>
            <a:r>
              <a:rPr lang="en-CA" sz="5400" dirty="0">
                <a:solidFill>
                  <a:schemeClr val="accent1"/>
                </a:solidFill>
              </a:rPr>
              <a:t>Key Concepts</a:t>
            </a:r>
          </a:p>
        </p:txBody>
      </p:sp>
      <p:sp>
        <p:nvSpPr>
          <p:cNvPr id="10" name="Rectangle 9"/>
          <p:cNvSpPr/>
          <p:nvPr/>
        </p:nvSpPr>
        <p:spPr>
          <a:xfrm>
            <a:off x="528955" y="1701163"/>
            <a:ext cx="11315699" cy="4154984"/>
          </a:xfrm>
          <a:prstGeom prst="rect">
            <a:avLst/>
          </a:prstGeom>
        </p:spPr>
        <p:txBody>
          <a:bodyPr wrap="square">
            <a:spAutoFit/>
          </a:bodyPr>
          <a:lstStyle/>
          <a:p>
            <a:pPr marL="742950" lvl="1" indent="-285750">
              <a:buFont typeface="Arial" panose="020B0604020202020204" pitchFamily="34" charset="0"/>
              <a:buChar char="•"/>
            </a:pPr>
            <a:r>
              <a:rPr lang="en-US" sz="3200" dirty="0"/>
              <a:t>There are </a:t>
            </a:r>
            <a:r>
              <a:rPr lang="en-US" sz="3200" dirty="0">
                <a:solidFill>
                  <a:schemeClr val="accent1"/>
                </a:solidFill>
              </a:rPr>
              <a:t>diverse approaches </a:t>
            </a:r>
            <a:r>
              <a:rPr lang="en-US" sz="3200" dirty="0"/>
              <a:t>to conflict. </a:t>
            </a:r>
          </a:p>
          <a:p>
            <a:pPr lvl="1"/>
            <a:endParaRPr lang="en-CA" sz="3200" dirty="0"/>
          </a:p>
          <a:p>
            <a:pPr marL="742950" lvl="1" indent="-285750">
              <a:buFont typeface="Arial" panose="020B0604020202020204" pitchFamily="34" charset="0"/>
              <a:buChar char="•"/>
            </a:pPr>
            <a:r>
              <a:rPr lang="en-US" sz="3200" dirty="0">
                <a:solidFill>
                  <a:schemeClr val="accent1"/>
                </a:solidFill>
              </a:rPr>
              <a:t>Cross-cultural communication </a:t>
            </a:r>
            <a:r>
              <a:rPr lang="en-US" sz="3200" dirty="0"/>
              <a:t>and bridges to communication are key skills in </a:t>
            </a:r>
            <a:r>
              <a:rPr lang="en-US" sz="3200" dirty="0">
                <a:solidFill>
                  <a:schemeClr val="accent1"/>
                </a:solidFill>
              </a:rPr>
              <a:t>inclusive leadership</a:t>
            </a:r>
            <a:r>
              <a:rPr lang="en-US" sz="3200" dirty="0"/>
              <a:t>. </a:t>
            </a:r>
          </a:p>
          <a:p>
            <a:pPr lvl="1"/>
            <a:endParaRPr lang="en-CA" sz="3200" dirty="0"/>
          </a:p>
          <a:p>
            <a:pPr marL="742950" lvl="1" indent="-285750">
              <a:buFont typeface="Arial" panose="020B0604020202020204" pitchFamily="34" charset="0"/>
              <a:buChar char="•"/>
            </a:pPr>
            <a:r>
              <a:rPr lang="en-US" sz="3200" dirty="0">
                <a:solidFill>
                  <a:schemeClr val="accent1"/>
                </a:solidFill>
              </a:rPr>
              <a:t>Allyship</a:t>
            </a:r>
            <a:r>
              <a:rPr lang="en-US" sz="3200" dirty="0">
                <a:solidFill>
                  <a:schemeClr val="tx2"/>
                </a:solidFill>
              </a:rPr>
              <a:t> is an effective way of supporting those involved in exclusionary conflict and empowering others. </a:t>
            </a:r>
            <a:endParaRPr lang="en-CA" sz="3200" dirty="0">
              <a:solidFill>
                <a:schemeClr val="tx2"/>
              </a:solidFill>
            </a:endParaRPr>
          </a:p>
          <a:p>
            <a:pPr marL="571500" lvl="0" indent="-571500">
              <a:buFont typeface="Arial" panose="020B0604020202020204" pitchFamily="34" charset="0"/>
              <a:buChar char="•"/>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14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0693" y="558733"/>
            <a:ext cx="7214185" cy="119751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kern="1200" spc="-120" baseline="0">
                <a:solidFill>
                  <a:srgbClr val="FFFFFF"/>
                </a:solidFill>
                <a:latin typeface="+mj-lt"/>
                <a:ea typeface="+mj-ea"/>
                <a:cs typeface="+mj-cs"/>
              </a:defRPr>
            </a:lvl1pPr>
          </a:lstStyle>
          <a:p>
            <a:pPr algn="ctr"/>
            <a:r>
              <a:rPr lang="en-CA" sz="5400" dirty="0">
                <a:solidFill>
                  <a:schemeClr val="accent1"/>
                </a:solidFill>
              </a:rPr>
              <a:t>Community Commitments</a:t>
            </a:r>
          </a:p>
        </p:txBody>
      </p:sp>
      <p:sp>
        <p:nvSpPr>
          <p:cNvPr id="9" name="TextBox 8"/>
          <p:cNvSpPr txBox="1"/>
          <p:nvPr/>
        </p:nvSpPr>
        <p:spPr>
          <a:xfrm>
            <a:off x="609097" y="1917681"/>
            <a:ext cx="4966203" cy="3416320"/>
          </a:xfrm>
          <a:prstGeom prst="rect">
            <a:avLst/>
          </a:prstGeom>
          <a:noFill/>
        </p:spPr>
        <p:txBody>
          <a:bodyPr wrap="square" rtlCol="0">
            <a:spAutoFit/>
          </a:bodyPr>
          <a:lstStyle/>
          <a:p>
            <a:pPr marL="571500" indent="-571500">
              <a:buClrTx/>
              <a:buFont typeface="Arial" panose="020B0604020202020204" pitchFamily="34" charset="0"/>
              <a:buChar char="•"/>
            </a:pPr>
            <a:r>
              <a:rPr lang="en-US" sz="3600" dirty="0"/>
              <a:t>Listening</a:t>
            </a:r>
          </a:p>
          <a:p>
            <a:pPr marL="571500" indent="-571500">
              <a:buFont typeface="Arial" panose="020B0604020202020204" pitchFamily="34" charset="0"/>
              <a:buChar char="•"/>
            </a:pPr>
            <a:r>
              <a:rPr lang="en-US" sz="3600" dirty="0"/>
              <a:t>Right to Pass</a:t>
            </a:r>
          </a:p>
          <a:p>
            <a:pPr marL="571500" indent="-571500">
              <a:buFont typeface="Arial" panose="020B0604020202020204" pitchFamily="34" charset="0"/>
              <a:buChar char="•"/>
            </a:pPr>
            <a:r>
              <a:rPr lang="en-US" sz="3600" dirty="0"/>
              <a:t>Appreciation</a:t>
            </a:r>
          </a:p>
          <a:p>
            <a:pPr marL="571500" lvl="0" indent="-571500">
              <a:buClrTx/>
              <a:buFont typeface="Arial" panose="020B0604020202020204" pitchFamily="34" charset="0"/>
              <a:buChar char="•"/>
            </a:pPr>
            <a:r>
              <a:rPr lang="en-US" sz="3600" dirty="0"/>
              <a:t>Confidentiality</a:t>
            </a:r>
          </a:p>
          <a:p>
            <a:pPr marL="571500" indent="-571500">
              <a:buClrTx/>
              <a:buFont typeface="Arial" panose="020B0604020202020204" pitchFamily="34" charset="0"/>
              <a:buChar char="•"/>
            </a:pPr>
            <a:r>
              <a:rPr lang="en-US" sz="3600" dirty="0"/>
              <a:t>Speak for Yourself</a:t>
            </a:r>
          </a:p>
          <a:p>
            <a:pPr marL="571500" indent="-571500">
              <a:buClrTx/>
              <a:buFont typeface="Arial" panose="020B0604020202020204" pitchFamily="34" charset="0"/>
              <a:buChar char="•"/>
            </a:pPr>
            <a:r>
              <a:rPr lang="en-US" sz="3600" dirty="0"/>
              <a:t>Right to “Ouch”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3257" y="1917681"/>
            <a:ext cx="4009972" cy="2667019"/>
          </a:xfrm>
          <a:prstGeom prst="rect">
            <a:avLst/>
          </a:prstGeom>
        </p:spPr>
      </p:pic>
    </p:spTree>
    <p:extLst>
      <p:ext uri="{BB962C8B-B14F-4D97-AF65-F5344CB8AC3E}">
        <p14:creationId xmlns:p14="http://schemas.microsoft.com/office/powerpoint/2010/main" val="420268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15468" y="541269"/>
            <a:ext cx="9193946" cy="119751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kern="1200" spc="-120" baseline="0">
                <a:solidFill>
                  <a:srgbClr val="FFFFFF"/>
                </a:solidFill>
                <a:latin typeface="+mj-lt"/>
                <a:ea typeface="+mj-ea"/>
                <a:cs typeface="+mj-cs"/>
              </a:defRPr>
            </a:lvl1pPr>
          </a:lstStyle>
          <a:p>
            <a:r>
              <a:rPr lang="en-CA" sz="5400" dirty="0">
                <a:solidFill>
                  <a:schemeClr val="accent1"/>
                </a:solidFill>
              </a:rPr>
              <a:t>Key Points from Workshop 3</a:t>
            </a:r>
          </a:p>
        </p:txBody>
      </p:sp>
      <p:sp>
        <p:nvSpPr>
          <p:cNvPr id="10" name="Rectangle 9"/>
          <p:cNvSpPr/>
          <p:nvPr/>
        </p:nvSpPr>
        <p:spPr>
          <a:xfrm>
            <a:off x="466502" y="2064614"/>
            <a:ext cx="11315699" cy="3121047"/>
          </a:xfrm>
          <a:prstGeom prst="rect">
            <a:avLst/>
          </a:prstGeom>
        </p:spPr>
        <p:txBody>
          <a:bodyPr wrap="square">
            <a:spAutoFit/>
          </a:bodyPr>
          <a:lstStyle/>
          <a:p>
            <a:pPr marL="457200" lvl="0" indent="-457200">
              <a:buFont typeface="Arial" panose="020B0604020202020204" pitchFamily="34" charset="0"/>
              <a:buChar char="•"/>
            </a:pPr>
            <a:r>
              <a:rPr lang="en-US" sz="3200" dirty="0"/>
              <a:t>We all have filters that inform our worldview.</a:t>
            </a:r>
            <a:endParaRPr lang="en-CA" sz="3200" dirty="0"/>
          </a:p>
          <a:p>
            <a:pPr marL="457200" lvl="0" indent="-457200">
              <a:buFont typeface="Arial" panose="020B0604020202020204" pitchFamily="34" charset="0"/>
              <a:buChar char="•"/>
            </a:pPr>
            <a:r>
              <a:rPr lang="en-US" sz="3200" dirty="0"/>
              <a:t>The cycle of prejudice and discrimination can result from stereotypes/bias. </a:t>
            </a:r>
            <a:endParaRPr lang="en-CA" sz="3200" dirty="0"/>
          </a:p>
          <a:p>
            <a:pPr marL="457200" lvl="0" indent="-457200">
              <a:buFont typeface="Arial" panose="020B0604020202020204" pitchFamily="34" charset="0"/>
              <a:buChar char="•"/>
            </a:pPr>
            <a:r>
              <a:rPr lang="en-US" sz="3200" dirty="0"/>
              <a:t>We can work to prevent the creation of new biases and limit the impacts of our current biases. </a:t>
            </a:r>
            <a:endParaRPr lang="en-CA" sz="3200" dirty="0"/>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80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3637911"/>
            <a:ext cx="6990598" cy="119751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kern="1200" spc="-120" baseline="0">
                <a:solidFill>
                  <a:srgbClr val="FFFFFF"/>
                </a:solidFill>
                <a:latin typeface="+mj-lt"/>
                <a:ea typeface="+mj-ea"/>
                <a:cs typeface="+mj-cs"/>
              </a:defRPr>
            </a:lvl1pPr>
          </a:lstStyle>
          <a:p>
            <a:pPr algn="ctr"/>
            <a:r>
              <a:rPr lang="en-CA" sz="8800" dirty="0">
                <a:solidFill>
                  <a:schemeClr val="accent1"/>
                </a:solidFill>
              </a:rPr>
              <a:t>Please </a:t>
            </a:r>
          </a:p>
          <a:p>
            <a:pPr algn="ctr"/>
            <a:r>
              <a:rPr lang="en-CA" sz="8800" dirty="0">
                <a:solidFill>
                  <a:schemeClr val="accent1"/>
                </a:solidFill>
              </a:rPr>
              <a:t>Step </a:t>
            </a:r>
          </a:p>
          <a:p>
            <a:pPr algn="ctr"/>
            <a:r>
              <a:rPr lang="en-CA" sz="8800" dirty="0">
                <a:solidFill>
                  <a:schemeClr val="accent1"/>
                </a:solidFill>
              </a:rPr>
              <a:t>Forward</a:t>
            </a:r>
          </a:p>
        </p:txBody>
      </p:sp>
      <p:pic>
        <p:nvPicPr>
          <p:cNvPr id="10" name="Picture 2" descr="https://pixabay.com/static/uploads/photo/2013/11/28/11/30/footprint-220254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214" y="1485901"/>
            <a:ext cx="3673199" cy="333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4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84" y="290659"/>
            <a:ext cx="10772775" cy="1295805"/>
          </a:xfrm>
        </p:spPr>
        <p:txBody>
          <a:bodyPr>
            <a:normAutofit/>
          </a:bodyPr>
          <a:lstStyle/>
          <a:p>
            <a:r>
              <a:rPr lang="en-US" dirty="0"/>
              <a:t>Conflict Styles</a:t>
            </a:r>
            <a:br>
              <a:rPr lang="en-US" dirty="0"/>
            </a:br>
            <a:r>
              <a:rPr lang="en-US" sz="4000" dirty="0"/>
              <a:t>Part 1: Spectrum of conflict</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167" y="1827764"/>
            <a:ext cx="5926104" cy="3950736"/>
          </a:xfrm>
          <a:prstGeom prst="rect">
            <a:avLst/>
          </a:prstGeom>
        </p:spPr>
      </p:pic>
    </p:spTree>
    <p:extLst>
      <p:ext uri="{BB962C8B-B14F-4D97-AF65-F5344CB8AC3E}">
        <p14:creationId xmlns:p14="http://schemas.microsoft.com/office/powerpoint/2010/main" val="360897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967" y="6165691"/>
            <a:ext cx="7951216" cy="646331"/>
          </a:xfrm>
          <a:prstGeom prst="rect">
            <a:avLst/>
          </a:prstGeom>
          <a:noFill/>
        </p:spPr>
        <p:txBody>
          <a:bodyPr wrap="none" rtlCol="0">
            <a:spAutoFit/>
          </a:bodyPr>
          <a:lstStyle/>
          <a:p>
            <a:r>
              <a:rPr lang="en-US" dirty="0">
                <a:solidFill>
                  <a:schemeClr val="bg1"/>
                </a:solidFill>
              </a:rPr>
              <a:t>Adapted from United States Institute of Peace. (2014). Global Peacebuilding Center. </a:t>
            </a:r>
          </a:p>
          <a:p>
            <a:r>
              <a:rPr lang="en-US" dirty="0">
                <a:solidFill>
                  <a:schemeClr val="bg1"/>
                </a:solidFill>
              </a:rPr>
              <a:t>Retrieved from </a:t>
            </a:r>
            <a:r>
              <a:rPr lang="en-US" u="sng" dirty="0">
                <a:hlinkClick r:id="rId3"/>
              </a:rPr>
              <a:t>http://www.buildingpeace.org/act-build-peace/learn/conflict-styles</a:t>
            </a:r>
            <a:endParaRPr lang="en-US" dirty="0"/>
          </a:p>
        </p:txBody>
      </p:sp>
      <p:sp>
        <p:nvSpPr>
          <p:cNvPr id="9" name="Rectangle 8"/>
          <p:cNvSpPr/>
          <p:nvPr/>
        </p:nvSpPr>
        <p:spPr>
          <a:xfrm>
            <a:off x="3341106" y="2118001"/>
            <a:ext cx="7716253" cy="3170099"/>
          </a:xfrm>
          <a:prstGeom prst="rect">
            <a:avLst/>
          </a:prstGeom>
        </p:spPr>
        <p:txBody>
          <a:bodyPr wrap="square">
            <a:spAutoFit/>
          </a:bodyPr>
          <a:lstStyle/>
          <a:p>
            <a:pPr marL="571500" lvl="0" indent="-571500">
              <a:buFont typeface="Arial" panose="020B0604020202020204" pitchFamily="34" charset="0"/>
              <a:buChar char="•"/>
            </a:pPr>
            <a:r>
              <a:rPr lang="en-US" sz="4000" dirty="0"/>
              <a:t>Compromisers</a:t>
            </a:r>
          </a:p>
          <a:p>
            <a:pPr marL="571500" lvl="0" indent="-571500">
              <a:buFont typeface="Arial" panose="020B0604020202020204" pitchFamily="34" charset="0"/>
              <a:buChar char="•"/>
            </a:pPr>
            <a:r>
              <a:rPr lang="en-US" sz="4000" dirty="0">
                <a:effectLst/>
                <a:ea typeface="Calibri" panose="020F0502020204030204" pitchFamily="34" charset="0"/>
                <a:cs typeface="Times New Roman" panose="02020603050405020304" pitchFamily="18" charset="0"/>
              </a:rPr>
              <a:t>Problem Solvers</a:t>
            </a:r>
          </a:p>
          <a:p>
            <a:pPr marL="571500" lvl="0" indent="-571500">
              <a:buFont typeface="Arial" panose="020B0604020202020204" pitchFamily="34" charset="0"/>
              <a:buChar char="•"/>
            </a:pPr>
            <a:r>
              <a:rPr lang="en-US" sz="4000" dirty="0">
                <a:ea typeface="Calibri" panose="020F0502020204030204" pitchFamily="34" charset="0"/>
                <a:cs typeface="Times New Roman" panose="02020603050405020304" pitchFamily="18" charset="0"/>
              </a:rPr>
              <a:t>Competitors</a:t>
            </a:r>
          </a:p>
          <a:p>
            <a:pPr marL="571500" lvl="0" indent="-571500">
              <a:buFont typeface="Arial" panose="020B0604020202020204" pitchFamily="34" charset="0"/>
              <a:buChar char="•"/>
            </a:pPr>
            <a:r>
              <a:rPr lang="en-US" sz="4000" dirty="0">
                <a:ea typeface="Calibri" panose="020F0502020204030204" pitchFamily="34" charset="0"/>
                <a:cs typeface="Times New Roman" panose="02020603050405020304" pitchFamily="18" charset="0"/>
              </a:rPr>
              <a:t>Accommodators</a:t>
            </a:r>
          </a:p>
          <a:p>
            <a:pPr marL="571500" lvl="0" indent="-571500">
              <a:buFont typeface="Arial" panose="020B0604020202020204" pitchFamily="34" charset="0"/>
              <a:buChar char="•"/>
            </a:pPr>
            <a:r>
              <a:rPr lang="en-US" sz="4000" dirty="0">
                <a:ea typeface="Calibri" panose="020F0502020204030204" pitchFamily="34" charset="0"/>
                <a:cs typeface="Times New Roman" panose="02020603050405020304" pitchFamily="18" charset="0"/>
              </a:rPr>
              <a:t>Avoiders</a:t>
            </a:r>
            <a:endParaRPr lang="en-US" sz="4000" dirty="0">
              <a:effectLst/>
              <a:ea typeface="Calibri" panose="020F0502020204030204" pitchFamily="34" charset="0"/>
              <a:cs typeface="Times New Roman" panose="02020603050405020304" pitchFamily="18" charset="0"/>
            </a:endParaRPr>
          </a:p>
        </p:txBody>
      </p:sp>
      <p:sp>
        <p:nvSpPr>
          <p:cNvPr id="6" name="Title 1"/>
          <p:cNvSpPr txBox="1">
            <a:spLocks/>
          </p:cNvSpPr>
          <p:nvPr/>
        </p:nvSpPr>
        <p:spPr>
          <a:xfrm>
            <a:off x="284584" y="290659"/>
            <a:ext cx="10772775" cy="129580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b="0" kern="1200" spc="-120" baseline="0">
                <a:solidFill>
                  <a:srgbClr val="EC008C"/>
                </a:solidFill>
                <a:latin typeface="+mj-lt"/>
                <a:ea typeface="+mj-ea"/>
                <a:cs typeface="Arial" panose="020B0604020202020204" pitchFamily="34" charset="0"/>
              </a:defRPr>
            </a:lvl1pPr>
          </a:lstStyle>
          <a:p>
            <a:r>
              <a:rPr lang="en-US" dirty="0"/>
              <a:t>Conflict Styles</a:t>
            </a:r>
            <a:br>
              <a:rPr lang="en-US" dirty="0"/>
            </a:br>
            <a:r>
              <a:rPr lang="en-US" sz="4000" dirty="0"/>
              <a:t>Part 2: Approaches to conflict</a:t>
            </a:r>
            <a:endParaRPr lang="en-CA" dirty="0"/>
          </a:p>
        </p:txBody>
      </p:sp>
    </p:spTree>
    <p:extLst>
      <p:ext uri="{BB962C8B-B14F-4D97-AF65-F5344CB8AC3E}">
        <p14:creationId xmlns:p14="http://schemas.microsoft.com/office/powerpoint/2010/main" val="60344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2336801"/>
            <a:ext cx="5012943" cy="3606800"/>
          </a:xfrm>
        </p:spPr>
        <p:txBody>
          <a:bodyPr/>
          <a:lstStyle/>
          <a:p>
            <a:r>
              <a:rPr lang="en-US" dirty="0"/>
              <a:t>How much do you know about </a:t>
            </a:r>
            <a:r>
              <a:rPr lang="en-US" b="1" dirty="0"/>
              <a:t>cross-cultural communication</a:t>
            </a:r>
            <a:r>
              <a:rPr lang="en-US" dirty="0"/>
              <a:t>? </a:t>
            </a:r>
          </a:p>
          <a:p>
            <a:endParaRPr lang="en-US" dirty="0"/>
          </a:p>
          <a:p>
            <a:r>
              <a:rPr lang="en-US" dirty="0"/>
              <a:t>Text in to play! </a:t>
            </a:r>
            <a:endParaRPr lang="en-CA" dirty="0"/>
          </a:p>
        </p:txBody>
      </p:sp>
      <p:sp>
        <p:nvSpPr>
          <p:cNvPr id="5" name="Title 4"/>
          <p:cNvSpPr>
            <a:spLocks noGrp="1"/>
          </p:cNvSpPr>
          <p:nvPr>
            <p:ph type="title"/>
          </p:nvPr>
        </p:nvSpPr>
        <p:spPr>
          <a:xfrm>
            <a:off x="657224" y="499533"/>
            <a:ext cx="11064875" cy="1176867"/>
          </a:xfrm>
        </p:spPr>
        <p:txBody>
          <a:bodyPr>
            <a:normAutofit fontScale="90000"/>
          </a:bodyPr>
          <a:lstStyle/>
          <a:p>
            <a:r>
              <a:rPr lang="en-US" dirty="0"/>
              <a:t>Cross-Cultural Communications </a:t>
            </a:r>
            <a:r>
              <a:rPr lang="en-US" dirty="0" err="1"/>
              <a:t>Kahoot</a:t>
            </a:r>
            <a:r>
              <a:rPr lang="en-US" dirty="0"/>
              <a:t> Quiz </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470" y="2336801"/>
            <a:ext cx="4509506" cy="3005559"/>
          </a:xfrm>
          <a:prstGeom prst="rect">
            <a:avLst/>
          </a:prstGeom>
        </p:spPr>
      </p:pic>
    </p:spTree>
    <p:extLst>
      <p:ext uri="{BB962C8B-B14F-4D97-AF65-F5344CB8AC3E}">
        <p14:creationId xmlns:p14="http://schemas.microsoft.com/office/powerpoint/2010/main" val="57233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Spotting an Ally</a:t>
            </a:r>
            <a:br>
              <a:rPr lang="en-US" dirty="0"/>
            </a:br>
            <a:r>
              <a:rPr lang="en-US" sz="4000" dirty="0"/>
              <a:t>Part 1: Defining Ally</a:t>
            </a:r>
            <a:endParaRPr lang="en-CA" dirty="0"/>
          </a:p>
        </p:txBody>
      </p:sp>
      <p:pic>
        <p:nvPicPr>
          <p:cNvPr id="4" name="979pMNF7ny8"/>
          <p:cNvPicPr>
            <a:picLocks noGrp="1" noRot="1" noChangeAspect="1"/>
          </p:cNvPicPr>
          <p:nvPr>
            <p:ph idx="1"/>
            <a:videoFile r:link="rId1"/>
          </p:nvPr>
        </p:nvPicPr>
        <p:blipFill>
          <a:blip r:embed="rId4"/>
          <a:stretch>
            <a:fillRect/>
          </a:stretch>
        </p:blipFill>
        <p:spPr>
          <a:xfrm>
            <a:off x="2526901" y="1777280"/>
            <a:ext cx="7277499" cy="4093592"/>
          </a:xfrm>
          <a:prstGeom prst="rect">
            <a:avLst/>
          </a:prstGeom>
        </p:spPr>
      </p:pic>
    </p:spTree>
    <p:extLst>
      <p:ext uri="{BB962C8B-B14F-4D97-AF65-F5344CB8AC3E}">
        <p14:creationId xmlns:p14="http://schemas.microsoft.com/office/powerpoint/2010/main" val="250698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06" y="2641601"/>
            <a:ext cx="10753725" cy="3124200"/>
          </a:xfrm>
        </p:spPr>
        <p:txBody>
          <a:bodyPr>
            <a:normAutofit/>
          </a:bodyPr>
          <a:lstStyle/>
          <a:p>
            <a:r>
              <a:rPr lang="en-CA" sz="4000" dirty="0"/>
              <a:t>An </a:t>
            </a:r>
            <a:r>
              <a:rPr lang="en-CA" sz="4000" b="1" dirty="0"/>
              <a:t>ally</a:t>
            </a:r>
            <a:r>
              <a:rPr lang="en-CA" sz="4000" dirty="0"/>
              <a:t> is any person who supports, empowers, or stands up for another person or a group of people.</a:t>
            </a:r>
          </a:p>
          <a:p>
            <a:endParaRPr lang="en-CA" sz="4000" dirty="0"/>
          </a:p>
        </p:txBody>
      </p:sp>
      <p:sp>
        <p:nvSpPr>
          <p:cNvPr id="4" name="Title 1"/>
          <p:cNvSpPr txBox="1">
            <a:spLocks/>
          </p:cNvSpPr>
          <p:nvPr/>
        </p:nvSpPr>
        <p:spPr>
          <a:xfrm>
            <a:off x="867156" y="647700"/>
            <a:ext cx="10772775" cy="1176867"/>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400" b="0" kern="1200" spc="-120" baseline="0">
                <a:solidFill>
                  <a:srgbClr val="EC008C"/>
                </a:solidFill>
                <a:latin typeface="+mj-lt"/>
                <a:ea typeface="+mj-ea"/>
                <a:cs typeface="Arial" panose="020B0604020202020204" pitchFamily="34" charset="0"/>
              </a:defRPr>
            </a:lvl1pPr>
          </a:lstStyle>
          <a:p>
            <a:r>
              <a:rPr lang="en-US" dirty="0"/>
              <a:t>Spotting an Ally</a:t>
            </a:r>
            <a:br>
              <a:rPr lang="en-US" dirty="0"/>
            </a:br>
            <a:r>
              <a:rPr lang="en-US" sz="4000" dirty="0"/>
              <a:t>Part 1: Defining Ally</a:t>
            </a:r>
            <a:endParaRPr lang="en-CA" dirty="0"/>
          </a:p>
        </p:txBody>
      </p:sp>
    </p:spTree>
    <p:extLst>
      <p:ext uri="{BB962C8B-B14F-4D97-AF65-F5344CB8AC3E}">
        <p14:creationId xmlns:p14="http://schemas.microsoft.com/office/powerpoint/2010/main" val="1790075537"/>
      </p:ext>
    </p:extLst>
  </p:cSld>
  <p:clrMapOvr>
    <a:masterClrMapping/>
  </p:clrMapOvr>
</p:sld>
</file>

<file path=ppt/theme/theme1.xml><?xml version="1.0" encoding="utf-8"?>
<a:theme xmlns:a="http://schemas.openxmlformats.org/drawingml/2006/main" name="Metropolitan">
  <a:themeElements>
    <a:clrScheme name="See Different Colour Theme">
      <a:dk1>
        <a:sysClr val="windowText" lastClr="000000"/>
      </a:dk1>
      <a:lt1>
        <a:sysClr val="window" lastClr="FFFFFF"/>
      </a:lt1>
      <a:dk2>
        <a:srgbClr val="262626"/>
      </a:dk2>
      <a:lt2>
        <a:srgbClr val="F6C6E4"/>
      </a:lt2>
      <a:accent1>
        <a:srgbClr val="EC008C"/>
      </a:accent1>
      <a:accent2>
        <a:srgbClr val="12ADB9"/>
      </a:accent2>
      <a:accent3>
        <a:srgbClr val="8B5BB9"/>
      </a:accent3>
      <a:accent4>
        <a:srgbClr val="EF96CE"/>
      </a:accent4>
      <a:accent5>
        <a:srgbClr val="31CEEF"/>
      </a:accent5>
      <a:accent6>
        <a:srgbClr val="57E4EF"/>
      </a:accent6>
      <a:hlink>
        <a:srgbClr val="12ADB9"/>
      </a:hlink>
      <a:folHlink>
        <a:srgbClr val="186AB4"/>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DCCC5333-2148-48EE-A88A-734B8B90928F}" vid="{53355463-FCDB-4231-8277-522204191217}"/>
    </a:ext>
  </a:extLst>
</a:theme>
</file>

<file path=ppt/theme/theme2.xml><?xml version="1.0" encoding="utf-8"?>
<a:theme xmlns:a="http://schemas.openxmlformats.org/drawingml/2006/main" name="1_Metropolitan">
  <a:themeElements>
    <a:clrScheme name="See Different Colour Theme">
      <a:dk1>
        <a:sysClr val="windowText" lastClr="000000"/>
      </a:dk1>
      <a:lt1>
        <a:sysClr val="window" lastClr="FFFFFF"/>
      </a:lt1>
      <a:dk2>
        <a:srgbClr val="262626"/>
      </a:dk2>
      <a:lt2>
        <a:srgbClr val="F6C6E4"/>
      </a:lt2>
      <a:accent1>
        <a:srgbClr val="EC008C"/>
      </a:accent1>
      <a:accent2>
        <a:srgbClr val="12ADB9"/>
      </a:accent2>
      <a:accent3>
        <a:srgbClr val="8B5BB9"/>
      </a:accent3>
      <a:accent4>
        <a:srgbClr val="EF96CE"/>
      </a:accent4>
      <a:accent5>
        <a:srgbClr val="31CEEF"/>
      </a:accent5>
      <a:accent6>
        <a:srgbClr val="57E4EF"/>
      </a:accent6>
      <a:hlink>
        <a:srgbClr val="12ADB9"/>
      </a:hlink>
      <a:folHlink>
        <a:srgbClr val="186AB4"/>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DCCC5333-2148-48EE-A88A-734B8B90928F}" vid="{8CB0BD88-5357-4F4E-826C-F49CC862364D}"/>
    </a:ext>
  </a:extLst>
</a:theme>
</file>

<file path=ppt/theme/theme3.xml><?xml version="1.0" encoding="utf-8"?>
<a:theme xmlns:a="http://schemas.openxmlformats.org/drawingml/2006/main" name="2_Metropolitan">
  <a:themeElements>
    <a:clrScheme name="See Different Colour Theme">
      <a:dk1>
        <a:sysClr val="windowText" lastClr="000000"/>
      </a:dk1>
      <a:lt1>
        <a:sysClr val="window" lastClr="FFFFFF"/>
      </a:lt1>
      <a:dk2>
        <a:srgbClr val="262626"/>
      </a:dk2>
      <a:lt2>
        <a:srgbClr val="F6C6E4"/>
      </a:lt2>
      <a:accent1>
        <a:srgbClr val="EC008C"/>
      </a:accent1>
      <a:accent2>
        <a:srgbClr val="12ADB9"/>
      </a:accent2>
      <a:accent3>
        <a:srgbClr val="8B5BB9"/>
      </a:accent3>
      <a:accent4>
        <a:srgbClr val="EF96CE"/>
      </a:accent4>
      <a:accent5>
        <a:srgbClr val="31CEEF"/>
      </a:accent5>
      <a:accent6>
        <a:srgbClr val="57E4EF"/>
      </a:accent6>
      <a:hlink>
        <a:srgbClr val="12ADB9"/>
      </a:hlink>
      <a:folHlink>
        <a:srgbClr val="186AB4"/>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DCCC5333-2148-48EE-A88A-734B8B90928F}" vid="{E8DCCAAA-5EB6-490A-95A7-97F64516BD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F68F3DAB2C44AA8098354E25F7F67" ma:contentTypeVersion="2" ma:contentTypeDescription="Create a new document." ma:contentTypeScope="" ma:versionID="7e40cf88ecd77bbf5e4c1bf077a50c11">
  <xsd:schema xmlns:xsd="http://www.w3.org/2001/XMLSchema" xmlns:xs="http://www.w3.org/2001/XMLSchema" xmlns:p="http://schemas.microsoft.com/office/2006/metadata/properties" xmlns:ns1="http://schemas.microsoft.com/sharepoint/v3" targetNamespace="http://schemas.microsoft.com/office/2006/metadata/properties" ma:root="true" ma:fieldsID="386dadb08e98e094fa6969272e880eb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9DEBD32-F542-410A-BC08-6DF7B5618620}"/>
</file>

<file path=customXml/itemProps2.xml><?xml version="1.0" encoding="utf-8"?>
<ds:datastoreItem xmlns:ds="http://schemas.openxmlformats.org/officeDocument/2006/customXml" ds:itemID="{1B793394-BFF0-490E-B668-491F94A8A6E5}"/>
</file>

<file path=customXml/itemProps3.xml><?xml version="1.0" encoding="utf-8"?>
<ds:datastoreItem xmlns:ds="http://schemas.openxmlformats.org/officeDocument/2006/customXml" ds:itemID="{FD340E36-A881-4B0D-BF71-96A71D4266D3}"/>
</file>

<file path=docProps/app.xml><?xml version="1.0" encoding="utf-8"?>
<Properties xmlns="http://schemas.openxmlformats.org/officeDocument/2006/extended-properties" xmlns:vt="http://schemas.openxmlformats.org/officeDocument/2006/docPropsVTypes">
  <Template>20160714 See Different PPT Template</Template>
  <TotalTime>662</TotalTime>
  <Words>736</Words>
  <Application>Microsoft Office PowerPoint</Application>
  <PresentationFormat>Widescreen</PresentationFormat>
  <Paragraphs>88</Paragraphs>
  <Slides>15</Slides>
  <Notes>15</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Century Gothic</vt:lpstr>
      <vt:lpstr>Palatino Linotype</vt:lpstr>
      <vt:lpstr>Times New Roman</vt:lpstr>
      <vt:lpstr>Metropolitan</vt:lpstr>
      <vt:lpstr>1_Metropolitan</vt:lpstr>
      <vt:lpstr>2_Metropolitan</vt:lpstr>
      <vt:lpstr>PowerPoint Presentation</vt:lpstr>
      <vt:lpstr>PowerPoint Presentation</vt:lpstr>
      <vt:lpstr>PowerPoint Presentation</vt:lpstr>
      <vt:lpstr>PowerPoint Presentation</vt:lpstr>
      <vt:lpstr>Conflict Styles Part 1: Spectrum of conflict</vt:lpstr>
      <vt:lpstr>PowerPoint Presentation</vt:lpstr>
      <vt:lpstr>Cross-Cultural Communications Kahoot Quiz </vt:lpstr>
      <vt:lpstr>Spotting an Ally Part 1: Defining Ally</vt:lpstr>
      <vt:lpstr>PowerPoint Presentation</vt:lpstr>
      <vt:lpstr>Part 2: Spotting an Ally</vt:lpstr>
      <vt:lpstr>Spotting an ally: Scenario 1</vt:lpstr>
      <vt:lpstr>Spotting an ally: Scenario 2</vt:lpstr>
      <vt:lpstr>Spotting an ally: Scenario 3 </vt:lpstr>
      <vt:lpstr>Extending allyship to our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4-Navigating the Conflict Zone and Becoming an Ally</dc:title>
  <dc:creator>Preeti Nayak</dc:creator>
  <cp:lastModifiedBy>Preeti Nayak</cp:lastModifiedBy>
  <cp:revision>42</cp:revision>
  <dcterms:created xsi:type="dcterms:W3CDTF">2016-08-17T18:50:25Z</dcterms:created>
  <dcterms:modified xsi:type="dcterms:W3CDTF">2017-08-25T13:37:48Z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0x010100764F68F3DAB2C44AA8098354E25F7F67</vt:lpwstr>
  </property>
</Properties>
</file>